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311" r:id="rId4"/>
    <p:sldId id="258" r:id="rId5"/>
    <p:sldId id="306" r:id="rId6"/>
    <p:sldId id="338" r:id="rId7"/>
    <p:sldId id="259" r:id="rId8"/>
    <p:sldId id="309" r:id="rId9"/>
    <p:sldId id="260" r:id="rId10"/>
    <p:sldId id="307" r:id="rId11"/>
    <p:sldId id="261" r:id="rId12"/>
    <p:sldId id="262" r:id="rId13"/>
    <p:sldId id="263" r:id="rId14"/>
    <p:sldId id="264" r:id="rId15"/>
    <p:sldId id="310" r:id="rId16"/>
    <p:sldId id="312" r:id="rId17"/>
    <p:sldId id="265" r:id="rId18"/>
    <p:sldId id="266" r:id="rId19"/>
    <p:sldId id="313" r:id="rId20"/>
    <p:sldId id="267" r:id="rId21"/>
    <p:sldId id="314" r:id="rId22"/>
    <p:sldId id="315" r:id="rId23"/>
    <p:sldId id="268" r:id="rId24"/>
    <p:sldId id="317" r:id="rId25"/>
    <p:sldId id="316" r:id="rId26"/>
    <p:sldId id="270" r:id="rId27"/>
    <p:sldId id="318" r:id="rId28"/>
    <p:sldId id="319" r:id="rId29"/>
    <p:sldId id="320" r:id="rId30"/>
    <p:sldId id="272" r:id="rId31"/>
    <p:sldId id="322" r:id="rId32"/>
    <p:sldId id="324" r:id="rId33"/>
    <p:sldId id="323" r:id="rId34"/>
    <p:sldId id="273" r:id="rId35"/>
    <p:sldId id="325" r:id="rId36"/>
    <p:sldId id="327" r:id="rId37"/>
    <p:sldId id="328" r:id="rId38"/>
    <p:sldId id="302" r:id="rId39"/>
    <p:sldId id="291" r:id="rId40"/>
    <p:sldId id="275" r:id="rId41"/>
    <p:sldId id="329" r:id="rId42"/>
    <p:sldId id="331" r:id="rId43"/>
    <p:sldId id="277" r:id="rId44"/>
    <p:sldId id="332" r:id="rId45"/>
    <p:sldId id="334" r:id="rId46"/>
    <p:sldId id="333" r:id="rId47"/>
    <p:sldId id="279" r:id="rId48"/>
    <p:sldId id="335" r:id="rId49"/>
    <p:sldId id="281" r:id="rId50"/>
    <p:sldId id="282" r:id="rId51"/>
    <p:sldId id="283" r:id="rId52"/>
    <p:sldId id="294" r:id="rId53"/>
    <p:sldId id="295" r:id="rId54"/>
    <p:sldId id="296" r:id="rId55"/>
    <p:sldId id="298" r:id="rId56"/>
    <p:sldId id="285" r:id="rId57"/>
    <p:sldId id="339" r:id="rId58"/>
    <p:sldId id="299" r:id="rId59"/>
    <p:sldId id="288" r:id="rId60"/>
    <p:sldId id="301" r:id="rId61"/>
    <p:sldId id="304" r:id="rId62"/>
    <p:sldId id="293" r:id="rId63"/>
    <p:sldId id="337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143DC9-A4C8-440D-9ABB-A45393D28863}" v="289" dt="2024-11-11T18:29:01.8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697" autoAdjust="0"/>
  </p:normalViewPr>
  <p:slideViewPr>
    <p:cSldViewPr snapToGrid="0">
      <p:cViewPr varScale="1">
        <p:scale>
          <a:sx n="86" d="100"/>
          <a:sy n="86" d="100"/>
        </p:scale>
        <p:origin x="1518" y="7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133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075539-43EF-437C-99C0-EFBD5581AA7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62F59DB-D6AA-492E-8D72-28250F57F5BA}">
      <dgm:prSet/>
      <dgm:spPr/>
      <dgm:t>
        <a:bodyPr/>
        <a:lstStyle/>
        <a:p>
          <a:r>
            <a:rPr lang="en-US" altLang="ko-KR" dirty="0"/>
            <a:t>pros</a:t>
          </a:r>
          <a:endParaRPr lang="en-US" dirty="0"/>
        </a:p>
      </dgm:t>
    </dgm:pt>
    <dgm:pt modelId="{FED902AB-26FA-4154-82D7-CDE1C79385B7}" type="parTrans" cxnId="{9DD63228-AD0A-414D-ADDC-FA8431FBBDBC}">
      <dgm:prSet/>
      <dgm:spPr/>
      <dgm:t>
        <a:bodyPr/>
        <a:lstStyle/>
        <a:p>
          <a:endParaRPr lang="en-US"/>
        </a:p>
      </dgm:t>
    </dgm:pt>
    <dgm:pt modelId="{7D8140B8-552E-4088-9494-650C017DB973}" type="sibTrans" cxnId="{9DD63228-AD0A-414D-ADDC-FA8431FBBDBC}">
      <dgm:prSet/>
      <dgm:spPr/>
      <dgm:t>
        <a:bodyPr/>
        <a:lstStyle/>
        <a:p>
          <a:endParaRPr lang="en-US"/>
        </a:p>
      </dgm:t>
    </dgm:pt>
    <dgm:pt modelId="{4EB5D897-130C-4A22-B09B-B39AA27E3749}">
      <dgm:prSet/>
      <dgm:spPr/>
      <dgm:t>
        <a:bodyPr/>
        <a:lstStyle/>
        <a:p>
          <a:r>
            <a:rPr lang="en-US" altLang="ko-KR" dirty="0"/>
            <a:t>Simple (easy to make)</a:t>
          </a:r>
          <a:endParaRPr lang="en-US" dirty="0"/>
        </a:p>
      </dgm:t>
    </dgm:pt>
    <dgm:pt modelId="{5C234A3A-68EA-45E2-B3AB-040D586FAC00}" type="parTrans" cxnId="{A24488CA-FC70-4F17-AD1D-3F28E1C179B6}">
      <dgm:prSet/>
      <dgm:spPr/>
      <dgm:t>
        <a:bodyPr/>
        <a:lstStyle/>
        <a:p>
          <a:endParaRPr lang="en-US"/>
        </a:p>
      </dgm:t>
    </dgm:pt>
    <dgm:pt modelId="{6EA62929-1744-46DC-835C-402C00D6C9E1}" type="sibTrans" cxnId="{A24488CA-FC70-4F17-AD1D-3F28E1C179B6}">
      <dgm:prSet/>
      <dgm:spPr/>
      <dgm:t>
        <a:bodyPr/>
        <a:lstStyle/>
        <a:p>
          <a:endParaRPr lang="en-US"/>
        </a:p>
      </dgm:t>
    </dgm:pt>
    <dgm:pt modelId="{74CAA9A1-E070-421D-9B73-73F1F0074FB2}">
      <dgm:prSet/>
      <dgm:spPr/>
      <dgm:t>
        <a:bodyPr/>
        <a:lstStyle/>
        <a:p>
          <a:r>
            <a:rPr lang="en-US" altLang="ko-KR" dirty="0"/>
            <a:t>cons</a:t>
          </a:r>
          <a:endParaRPr lang="en-US" dirty="0"/>
        </a:p>
      </dgm:t>
    </dgm:pt>
    <dgm:pt modelId="{73F7C26C-9B24-45CF-8918-5E36D95D78BD}" type="parTrans" cxnId="{AE2A6E4A-65AF-4454-8B80-D8CF2594815E}">
      <dgm:prSet/>
      <dgm:spPr/>
      <dgm:t>
        <a:bodyPr/>
        <a:lstStyle/>
        <a:p>
          <a:endParaRPr lang="en-US"/>
        </a:p>
      </dgm:t>
    </dgm:pt>
    <dgm:pt modelId="{D0D7B445-A926-4890-9135-A23711F246D8}" type="sibTrans" cxnId="{AE2A6E4A-65AF-4454-8B80-D8CF2594815E}">
      <dgm:prSet/>
      <dgm:spPr/>
      <dgm:t>
        <a:bodyPr/>
        <a:lstStyle/>
        <a:p>
          <a:endParaRPr lang="en-US"/>
        </a:p>
      </dgm:t>
    </dgm:pt>
    <dgm:pt modelId="{EBBD9D59-8FA9-43EC-A16E-718601F65CCC}">
      <dgm:prSet/>
      <dgm:spPr/>
      <dgm:t>
        <a:bodyPr/>
        <a:lstStyle/>
        <a:p>
          <a:r>
            <a:rPr lang="en-US" altLang="ko-KR" dirty="0"/>
            <a:t>Difficult to secure time (cannot handle many actors)</a:t>
          </a:r>
          <a:endParaRPr lang="en-US" dirty="0"/>
        </a:p>
      </dgm:t>
    </dgm:pt>
    <dgm:pt modelId="{01DCF988-7A28-4D2E-8D63-750D7C35FA5D}" type="parTrans" cxnId="{3AD119D5-91E4-4B6E-A114-20857FD4E9BD}">
      <dgm:prSet/>
      <dgm:spPr/>
      <dgm:t>
        <a:bodyPr/>
        <a:lstStyle/>
        <a:p>
          <a:endParaRPr lang="en-US"/>
        </a:p>
      </dgm:t>
    </dgm:pt>
    <dgm:pt modelId="{7896DD6D-0347-429D-A10A-1B3805997CE3}" type="sibTrans" cxnId="{3AD119D5-91E4-4B6E-A114-20857FD4E9BD}">
      <dgm:prSet/>
      <dgm:spPr/>
      <dgm:t>
        <a:bodyPr/>
        <a:lstStyle/>
        <a:p>
          <a:endParaRPr lang="en-US"/>
        </a:p>
      </dgm:t>
    </dgm:pt>
    <dgm:pt modelId="{EC7FD992-AC05-4D97-AC31-FE73C36E6702}">
      <dgm:prSet/>
      <dgm:spPr/>
      <dgm:t>
        <a:bodyPr/>
        <a:lstStyle/>
        <a:p>
          <a:r>
            <a:rPr lang="en-US" altLang="ko-KR" dirty="0"/>
            <a:t>It is actually used consistently due to its simple advantages!</a:t>
          </a:r>
          <a:endParaRPr lang="en-US" dirty="0"/>
        </a:p>
      </dgm:t>
    </dgm:pt>
    <dgm:pt modelId="{FDAFB677-AFC1-43D1-B464-A997AB2FE91F}" type="parTrans" cxnId="{6A8E5093-ECB5-4BE4-B2C1-75706A1ADB83}">
      <dgm:prSet/>
      <dgm:spPr/>
      <dgm:t>
        <a:bodyPr/>
        <a:lstStyle/>
        <a:p>
          <a:endParaRPr lang="en-US"/>
        </a:p>
      </dgm:t>
    </dgm:pt>
    <dgm:pt modelId="{859265D3-B494-4FC0-B629-9D6E73D48265}" type="sibTrans" cxnId="{6A8E5093-ECB5-4BE4-B2C1-75706A1ADB83}">
      <dgm:prSet/>
      <dgm:spPr/>
      <dgm:t>
        <a:bodyPr/>
        <a:lstStyle/>
        <a:p>
          <a:endParaRPr lang="en-US"/>
        </a:p>
      </dgm:t>
    </dgm:pt>
    <dgm:pt modelId="{665EA405-08B6-4C79-B156-CCB8042D84F5}">
      <dgm:prSet/>
      <dgm:spPr/>
      <dgm:t>
        <a:bodyPr/>
        <a:lstStyle/>
        <a:p>
          <a:r>
            <a:rPr lang="en-US" altLang="ko-KR" dirty="0"/>
            <a:t>Mass-produced MMORPG games are mostly single-threaded.</a:t>
          </a:r>
          <a:endParaRPr lang="en-US" dirty="0"/>
        </a:p>
      </dgm:t>
    </dgm:pt>
    <dgm:pt modelId="{3962CC7D-0D3E-49C1-9FE8-78170B0361DB}" type="parTrans" cxnId="{38651644-1E4E-4954-BBB6-32B7AD7AC24E}">
      <dgm:prSet/>
      <dgm:spPr/>
      <dgm:t>
        <a:bodyPr/>
        <a:lstStyle/>
        <a:p>
          <a:endParaRPr lang="en-US"/>
        </a:p>
      </dgm:t>
    </dgm:pt>
    <dgm:pt modelId="{1B3AF0AC-1BF8-4E10-A7C8-29117FEBA2EB}" type="sibTrans" cxnId="{38651644-1E4E-4954-BBB6-32B7AD7AC24E}">
      <dgm:prSet/>
      <dgm:spPr/>
      <dgm:t>
        <a:bodyPr/>
        <a:lstStyle/>
        <a:p>
          <a:endParaRPr lang="en-US"/>
        </a:p>
      </dgm:t>
    </dgm:pt>
    <dgm:pt modelId="{CA6A814F-911D-4FC5-9551-D23F6181E551}">
      <dgm:prSet/>
      <dgm:spPr/>
      <dgm:t>
        <a:bodyPr/>
        <a:lstStyle/>
        <a:p>
          <a:r>
            <a:rPr lang="en-US" altLang="ko-KR"/>
            <a:t>No need to consider issues that occur in multi-threading</a:t>
          </a:r>
          <a:endParaRPr lang="ko-KR" altLang="en-US"/>
        </a:p>
      </dgm:t>
    </dgm:pt>
    <dgm:pt modelId="{4670A9EC-4662-4E34-9905-847965A9BE49}" type="parTrans" cxnId="{7F6B0991-FA98-46B1-A50F-BBC8AEEC7FB7}">
      <dgm:prSet/>
      <dgm:spPr/>
      <dgm:t>
        <a:bodyPr/>
        <a:lstStyle/>
        <a:p>
          <a:pPr latinLnBrk="1"/>
          <a:endParaRPr lang="ko-KR" altLang="en-US"/>
        </a:p>
      </dgm:t>
    </dgm:pt>
    <dgm:pt modelId="{293E20C5-B745-4A55-9CF7-F286A8F39F4A}" type="sibTrans" cxnId="{7F6B0991-FA98-46B1-A50F-BBC8AEEC7FB7}">
      <dgm:prSet/>
      <dgm:spPr/>
      <dgm:t>
        <a:bodyPr/>
        <a:lstStyle/>
        <a:p>
          <a:pPr latinLnBrk="1"/>
          <a:endParaRPr lang="ko-KR" altLang="en-US"/>
        </a:p>
      </dgm:t>
    </dgm:pt>
    <dgm:pt modelId="{C122DEA3-2E8C-411A-8E55-51BBF33119FE}">
      <dgm:prSet/>
      <dgm:spPr/>
      <dgm:t>
        <a:bodyPr/>
        <a:lstStyle/>
        <a:p>
          <a:r>
            <a:rPr lang="en-US" altLang="ko-KR" dirty="0"/>
            <a:t>Race condition, deadlock, thread safety, inconsistent state, </a:t>
          </a:r>
          <a:r>
            <a:rPr lang="en-US" altLang="ko-KR" dirty="0" err="1"/>
            <a:t>livelock</a:t>
          </a:r>
          <a:r>
            <a:rPr lang="en-US" altLang="ko-KR" dirty="0"/>
            <a:t>, priority inversion, context switching overhead, memory consistency issue, resource starvation, etc.</a:t>
          </a:r>
          <a:endParaRPr lang="ko-KR" altLang="en-US" dirty="0"/>
        </a:p>
      </dgm:t>
    </dgm:pt>
    <dgm:pt modelId="{1401EB3C-F0FD-4745-B792-866E0C19520A}" type="parTrans" cxnId="{0311493A-F591-456E-827F-50E041E17001}">
      <dgm:prSet/>
      <dgm:spPr/>
      <dgm:t>
        <a:bodyPr/>
        <a:lstStyle/>
        <a:p>
          <a:pPr latinLnBrk="1"/>
          <a:endParaRPr lang="ko-KR" altLang="en-US"/>
        </a:p>
      </dgm:t>
    </dgm:pt>
    <dgm:pt modelId="{446330C5-8DA8-4D81-8A97-3C7884A3C594}" type="sibTrans" cxnId="{0311493A-F591-456E-827F-50E041E17001}">
      <dgm:prSet/>
      <dgm:spPr/>
      <dgm:t>
        <a:bodyPr/>
        <a:lstStyle/>
        <a:p>
          <a:pPr latinLnBrk="1"/>
          <a:endParaRPr lang="ko-KR" altLang="en-US"/>
        </a:p>
      </dgm:t>
    </dgm:pt>
    <dgm:pt modelId="{5813F3D1-947E-4677-A4B0-446BCA8A8D1C}">
      <dgm:prSet/>
      <dgm:spPr/>
      <dgm:t>
        <a:bodyPr/>
        <a:lstStyle/>
        <a:p>
          <a:r>
            <a:rPr lang="en-US" altLang="ko-KR" dirty="0"/>
            <a:t>Easy to write and debug code, allowing for rapid development and release</a:t>
          </a:r>
          <a:endParaRPr lang="ko-KR" altLang="en-US" dirty="0"/>
        </a:p>
      </dgm:t>
    </dgm:pt>
    <dgm:pt modelId="{C618164D-7552-4681-8D37-CDEA5A0CE67D}" type="parTrans" cxnId="{49AA8467-660A-4C89-9BD9-F6B90BE28D31}">
      <dgm:prSet/>
      <dgm:spPr/>
      <dgm:t>
        <a:bodyPr/>
        <a:lstStyle/>
        <a:p>
          <a:pPr latinLnBrk="1"/>
          <a:endParaRPr lang="ko-KR" altLang="en-US"/>
        </a:p>
      </dgm:t>
    </dgm:pt>
    <dgm:pt modelId="{6D7B49A3-B8DA-417E-AE39-F904C8802415}" type="sibTrans" cxnId="{49AA8467-660A-4C89-9BD9-F6B90BE28D31}">
      <dgm:prSet/>
      <dgm:spPr/>
      <dgm:t>
        <a:bodyPr/>
        <a:lstStyle/>
        <a:p>
          <a:pPr latinLnBrk="1"/>
          <a:endParaRPr lang="ko-KR" altLang="en-US"/>
        </a:p>
      </dgm:t>
    </dgm:pt>
    <dgm:pt modelId="{C7831489-8C4B-4E92-971F-4B1A4C2877DD}">
      <dgm:prSet/>
      <dgm:spPr/>
      <dgm:t>
        <a:bodyPr/>
        <a:lstStyle/>
        <a:p>
          <a:r>
            <a:rPr lang="en-US" altLang="ko-KR" dirty="0"/>
            <a:t>Maximum 1,000-3,000 concurrent users
Scalability limitations: not suitable for handling large number of users</a:t>
          </a:r>
          <a:endParaRPr lang="en-US" dirty="0"/>
        </a:p>
      </dgm:t>
    </dgm:pt>
    <dgm:pt modelId="{FB102A52-819A-4E11-9E47-87158C13D1AE}" type="parTrans" cxnId="{9D7ED982-87DB-44EC-BCD8-0FDDA2EC7035}">
      <dgm:prSet/>
      <dgm:spPr/>
      <dgm:t>
        <a:bodyPr/>
        <a:lstStyle/>
        <a:p>
          <a:pPr latinLnBrk="1"/>
          <a:endParaRPr lang="ko-KR" altLang="en-US"/>
        </a:p>
      </dgm:t>
    </dgm:pt>
    <dgm:pt modelId="{FBDD749E-8028-4503-8FC3-D7AEA37116F4}" type="sibTrans" cxnId="{9D7ED982-87DB-44EC-BCD8-0FDDA2EC7035}">
      <dgm:prSet/>
      <dgm:spPr/>
      <dgm:t>
        <a:bodyPr/>
        <a:lstStyle/>
        <a:p>
          <a:pPr latinLnBrk="1"/>
          <a:endParaRPr lang="ko-KR" altLang="en-US"/>
        </a:p>
      </dgm:t>
    </dgm:pt>
    <dgm:pt modelId="{7C9BE0BD-34F5-494E-B1B6-AE5190604397}" type="pres">
      <dgm:prSet presAssocID="{A2075539-43EF-437C-99C0-EFBD5581AA7D}" presName="linear" presStyleCnt="0">
        <dgm:presLayoutVars>
          <dgm:animLvl val="lvl"/>
          <dgm:resizeHandles val="exact"/>
        </dgm:presLayoutVars>
      </dgm:prSet>
      <dgm:spPr/>
    </dgm:pt>
    <dgm:pt modelId="{4161C3AB-AE36-441A-BBA8-DB138345C643}" type="pres">
      <dgm:prSet presAssocID="{362F59DB-D6AA-492E-8D72-28250F57F5B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E046FE1-7758-4EB4-BAAA-62C4B793EFF1}" type="pres">
      <dgm:prSet presAssocID="{362F59DB-D6AA-492E-8D72-28250F57F5BA}" presName="childText" presStyleLbl="revTx" presStyleIdx="0" presStyleCnt="3">
        <dgm:presLayoutVars>
          <dgm:bulletEnabled val="1"/>
        </dgm:presLayoutVars>
      </dgm:prSet>
      <dgm:spPr/>
    </dgm:pt>
    <dgm:pt modelId="{B94376E3-36D8-4F77-A47B-22BB97E46F4F}" type="pres">
      <dgm:prSet presAssocID="{74CAA9A1-E070-421D-9B73-73F1F0074FB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4F8EDC6-C339-4EF3-852B-0E81F759FD7A}" type="pres">
      <dgm:prSet presAssocID="{74CAA9A1-E070-421D-9B73-73F1F0074FB2}" presName="childText" presStyleLbl="revTx" presStyleIdx="1" presStyleCnt="3">
        <dgm:presLayoutVars>
          <dgm:bulletEnabled val="1"/>
        </dgm:presLayoutVars>
      </dgm:prSet>
      <dgm:spPr/>
    </dgm:pt>
    <dgm:pt modelId="{2AAE51BD-8666-4032-8C76-B5D6876E4F13}" type="pres">
      <dgm:prSet presAssocID="{EC7FD992-AC05-4D97-AC31-FE73C36E670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F43D820-0CE2-4B58-A43A-49AE9E45118A}" type="pres">
      <dgm:prSet presAssocID="{EC7FD992-AC05-4D97-AC31-FE73C36E670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E433C06-2609-499C-9C29-791EB7E01B98}" type="presOf" srcId="{74CAA9A1-E070-421D-9B73-73F1F0074FB2}" destId="{B94376E3-36D8-4F77-A47B-22BB97E46F4F}" srcOrd="0" destOrd="0" presId="urn:microsoft.com/office/officeart/2005/8/layout/vList2"/>
    <dgm:cxn modelId="{9DD63228-AD0A-414D-ADDC-FA8431FBBDBC}" srcId="{A2075539-43EF-437C-99C0-EFBD5581AA7D}" destId="{362F59DB-D6AA-492E-8D72-28250F57F5BA}" srcOrd="0" destOrd="0" parTransId="{FED902AB-26FA-4154-82D7-CDE1C79385B7}" sibTransId="{7D8140B8-552E-4088-9494-650C017DB973}"/>
    <dgm:cxn modelId="{79257A32-545C-4AF8-8E20-A2B1E0FC188F}" type="presOf" srcId="{A2075539-43EF-437C-99C0-EFBD5581AA7D}" destId="{7C9BE0BD-34F5-494E-B1B6-AE5190604397}" srcOrd="0" destOrd="0" presId="urn:microsoft.com/office/officeart/2005/8/layout/vList2"/>
    <dgm:cxn modelId="{0311493A-F591-456E-827F-50E041E17001}" srcId="{CA6A814F-911D-4FC5-9551-D23F6181E551}" destId="{C122DEA3-2E8C-411A-8E55-51BBF33119FE}" srcOrd="0" destOrd="0" parTransId="{1401EB3C-F0FD-4745-B792-866E0C19520A}" sibTransId="{446330C5-8DA8-4D81-8A97-3C7884A3C594}"/>
    <dgm:cxn modelId="{E16E745F-2EEB-4FC2-B726-99792F67B4B9}" type="presOf" srcId="{C122DEA3-2E8C-411A-8E55-51BBF33119FE}" destId="{EE046FE1-7758-4EB4-BAAA-62C4B793EFF1}" srcOrd="0" destOrd="2" presId="urn:microsoft.com/office/officeart/2005/8/layout/vList2"/>
    <dgm:cxn modelId="{38651644-1E4E-4954-BBB6-32B7AD7AC24E}" srcId="{EC7FD992-AC05-4D97-AC31-FE73C36E6702}" destId="{665EA405-08B6-4C79-B156-CCB8042D84F5}" srcOrd="0" destOrd="0" parTransId="{3962CC7D-0D3E-49C1-9FE8-78170B0361DB}" sibTransId="{1B3AF0AC-1BF8-4E10-A7C8-29117FEBA2EB}"/>
    <dgm:cxn modelId="{49AA8467-660A-4C89-9BD9-F6B90BE28D31}" srcId="{362F59DB-D6AA-492E-8D72-28250F57F5BA}" destId="{5813F3D1-947E-4677-A4B0-446BCA8A8D1C}" srcOrd="2" destOrd="0" parTransId="{C618164D-7552-4681-8D37-CDEA5A0CE67D}" sibTransId="{6D7B49A3-B8DA-417E-AE39-F904C8802415}"/>
    <dgm:cxn modelId="{AE2A6E4A-65AF-4454-8B80-D8CF2594815E}" srcId="{A2075539-43EF-437C-99C0-EFBD5581AA7D}" destId="{74CAA9A1-E070-421D-9B73-73F1F0074FB2}" srcOrd="1" destOrd="0" parTransId="{73F7C26C-9B24-45CF-8918-5E36D95D78BD}" sibTransId="{D0D7B445-A926-4890-9135-A23711F246D8}"/>
    <dgm:cxn modelId="{D5D5ED4F-8F2C-4712-835D-A388E2BECF59}" type="presOf" srcId="{EBBD9D59-8FA9-43EC-A16E-718601F65CCC}" destId="{E4F8EDC6-C339-4EF3-852B-0E81F759FD7A}" srcOrd="0" destOrd="0" presId="urn:microsoft.com/office/officeart/2005/8/layout/vList2"/>
    <dgm:cxn modelId="{71DE647F-D57E-47D9-9709-45C296359058}" type="presOf" srcId="{4EB5D897-130C-4A22-B09B-B39AA27E3749}" destId="{EE046FE1-7758-4EB4-BAAA-62C4B793EFF1}" srcOrd="0" destOrd="0" presId="urn:microsoft.com/office/officeart/2005/8/layout/vList2"/>
    <dgm:cxn modelId="{9D7ED982-87DB-44EC-BCD8-0FDDA2EC7035}" srcId="{EBBD9D59-8FA9-43EC-A16E-718601F65CCC}" destId="{C7831489-8C4B-4E92-971F-4B1A4C2877DD}" srcOrd="0" destOrd="0" parTransId="{FB102A52-819A-4E11-9E47-87158C13D1AE}" sibTransId="{FBDD749E-8028-4503-8FC3-D7AEA37116F4}"/>
    <dgm:cxn modelId="{E3CFDD8D-C9F3-4C86-94F3-42CEB9306DD7}" type="presOf" srcId="{665EA405-08B6-4C79-B156-CCB8042D84F5}" destId="{8F43D820-0CE2-4B58-A43A-49AE9E45118A}" srcOrd="0" destOrd="0" presId="urn:microsoft.com/office/officeart/2005/8/layout/vList2"/>
    <dgm:cxn modelId="{46327C90-43C5-420D-AD43-CA3C5CB43755}" type="presOf" srcId="{CA6A814F-911D-4FC5-9551-D23F6181E551}" destId="{EE046FE1-7758-4EB4-BAAA-62C4B793EFF1}" srcOrd="0" destOrd="1" presId="urn:microsoft.com/office/officeart/2005/8/layout/vList2"/>
    <dgm:cxn modelId="{7F6B0991-FA98-46B1-A50F-BBC8AEEC7FB7}" srcId="{362F59DB-D6AA-492E-8D72-28250F57F5BA}" destId="{CA6A814F-911D-4FC5-9551-D23F6181E551}" srcOrd="1" destOrd="0" parTransId="{4670A9EC-4662-4E34-9905-847965A9BE49}" sibTransId="{293E20C5-B745-4A55-9CF7-F286A8F39F4A}"/>
    <dgm:cxn modelId="{6A8E5093-ECB5-4BE4-B2C1-75706A1ADB83}" srcId="{A2075539-43EF-437C-99C0-EFBD5581AA7D}" destId="{EC7FD992-AC05-4D97-AC31-FE73C36E6702}" srcOrd="2" destOrd="0" parTransId="{FDAFB677-AFC1-43D1-B464-A997AB2FE91F}" sibTransId="{859265D3-B494-4FC0-B629-9D6E73D48265}"/>
    <dgm:cxn modelId="{CED5A89C-9579-44D7-AEBF-39725190CB7F}" type="presOf" srcId="{5813F3D1-947E-4677-A4B0-446BCA8A8D1C}" destId="{EE046FE1-7758-4EB4-BAAA-62C4B793EFF1}" srcOrd="0" destOrd="3" presId="urn:microsoft.com/office/officeart/2005/8/layout/vList2"/>
    <dgm:cxn modelId="{0A1970C0-56CA-44BD-A330-D8E299F58043}" type="presOf" srcId="{C7831489-8C4B-4E92-971F-4B1A4C2877DD}" destId="{E4F8EDC6-C339-4EF3-852B-0E81F759FD7A}" srcOrd="0" destOrd="1" presId="urn:microsoft.com/office/officeart/2005/8/layout/vList2"/>
    <dgm:cxn modelId="{A24488CA-FC70-4F17-AD1D-3F28E1C179B6}" srcId="{362F59DB-D6AA-492E-8D72-28250F57F5BA}" destId="{4EB5D897-130C-4A22-B09B-B39AA27E3749}" srcOrd="0" destOrd="0" parTransId="{5C234A3A-68EA-45E2-B3AB-040D586FAC00}" sibTransId="{6EA62929-1744-46DC-835C-402C00D6C9E1}"/>
    <dgm:cxn modelId="{A93DFCCD-1D93-4A0A-BC1B-508AC846FFB8}" type="presOf" srcId="{362F59DB-D6AA-492E-8D72-28250F57F5BA}" destId="{4161C3AB-AE36-441A-BBA8-DB138345C643}" srcOrd="0" destOrd="0" presId="urn:microsoft.com/office/officeart/2005/8/layout/vList2"/>
    <dgm:cxn modelId="{3AD119D5-91E4-4B6E-A114-20857FD4E9BD}" srcId="{74CAA9A1-E070-421D-9B73-73F1F0074FB2}" destId="{EBBD9D59-8FA9-43EC-A16E-718601F65CCC}" srcOrd="0" destOrd="0" parTransId="{01DCF988-7A28-4D2E-8D63-750D7C35FA5D}" sibTransId="{7896DD6D-0347-429D-A10A-1B3805997CE3}"/>
    <dgm:cxn modelId="{85BD4DF5-205B-45A4-9F2C-16F667865177}" type="presOf" srcId="{EC7FD992-AC05-4D97-AC31-FE73C36E6702}" destId="{2AAE51BD-8666-4032-8C76-B5D6876E4F13}" srcOrd="0" destOrd="0" presId="urn:microsoft.com/office/officeart/2005/8/layout/vList2"/>
    <dgm:cxn modelId="{C8751B96-8942-4BF5-96A2-3AA169515395}" type="presParOf" srcId="{7C9BE0BD-34F5-494E-B1B6-AE5190604397}" destId="{4161C3AB-AE36-441A-BBA8-DB138345C643}" srcOrd="0" destOrd="0" presId="urn:microsoft.com/office/officeart/2005/8/layout/vList2"/>
    <dgm:cxn modelId="{2FF6E2C6-EAA8-4EE6-A770-D5D135B082D5}" type="presParOf" srcId="{7C9BE0BD-34F5-494E-B1B6-AE5190604397}" destId="{EE046FE1-7758-4EB4-BAAA-62C4B793EFF1}" srcOrd="1" destOrd="0" presId="urn:microsoft.com/office/officeart/2005/8/layout/vList2"/>
    <dgm:cxn modelId="{B8FA3F57-DA23-4A3D-BC52-EC8A3821D0CC}" type="presParOf" srcId="{7C9BE0BD-34F5-494E-B1B6-AE5190604397}" destId="{B94376E3-36D8-4F77-A47B-22BB97E46F4F}" srcOrd="2" destOrd="0" presId="urn:microsoft.com/office/officeart/2005/8/layout/vList2"/>
    <dgm:cxn modelId="{07F1AF5D-D5DD-48B9-A0FB-8549F24FD4B7}" type="presParOf" srcId="{7C9BE0BD-34F5-494E-B1B6-AE5190604397}" destId="{E4F8EDC6-C339-4EF3-852B-0E81F759FD7A}" srcOrd="3" destOrd="0" presId="urn:microsoft.com/office/officeart/2005/8/layout/vList2"/>
    <dgm:cxn modelId="{A9C24DCC-617D-4865-B442-890B938A11A8}" type="presParOf" srcId="{7C9BE0BD-34F5-494E-B1B6-AE5190604397}" destId="{2AAE51BD-8666-4032-8C76-B5D6876E4F13}" srcOrd="4" destOrd="0" presId="urn:microsoft.com/office/officeart/2005/8/layout/vList2"/>
    <dgm:cxn modelId="{B73C7EEE-9705-42FD-B8BE-DF6DF3D123AF}" type="presParOf" srcId="{7C9BE0BD-34F5-494E-B1B6-AE5190604397}" destId="{8F43D820-0CE2-4B58-A43A-49AE9E45118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2E2E9B-8377-42C4-8BD5-94C56C7D2678}" type="doc">
      <dgm:prSet loTypeId="urn:microsoft.com/office/officeart/2005/8/layout/hList1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7DF2775-8820-4B81-9F95-6216C0AFEBA3}">
      <dgm:prSet/>
      <dgm:spPr/>
      <dgm:t>
        <a:bodyPr/>
        <a:lstStyle/>
        <a:p>
          <a:r>
            <a:rPr lang="en-US" altLang="ko-KR" dirty="0"/>
            <a:t>Advantages</a:t>
          </a:r>
          <a:r>
            <a:rPr lang="en-US" dirty="0"/>
            <a:t>:</a:t>
          </a:r>
        </a:p>
      </dgm:t>
    </dgm:pt>
    <dgm:pt modelId="{BE8FA9CE-66C6-44E9-A304-8797FD4ECB70}" type="parTrans" cxnId="{B361F195-DC0C-4EC3-A1BC-776F80EA9854}">
      <dgm:prSet/>
      <dgm:spPr/>
      <dgm:t>
        <a:bodyPr/>
        <a:lstStyle/>
        <a:p>
          <a:endParaRPr lang="en-US"/>
        </a:p>
      </dgm:t>
    </dgm:pt>
    <dgm:pt modelId="{B60BE2F0-E498-4FC6-BCD3-C83564F062F4}" type="sibTrans" cxnId="{B361F195-DC0C-4EC3-A1BC-776F80EA9854}">
      <dgm:prSet/>
      <dgm:spPr/>
      <dgm:t>
        <a:bodyPr/>
        <a:lstStyle/>
        <a:p>
          <a:endParaRPr lang="en-US"/>
        </a:p>
      </dgm:t>
    </dgm:pt>
    <dgm:pt modelId="{7DE1D8A4-D941-4DC5-8658-FEECA4BA0E4A}">
      <dgm:prSet/>
      <dgm:spPr/>
      <dgm:t>
        <a:bodyPr/>
        <a:lstStyle/>
        <a:p>
          <a:r>
            <a:rPr lang="en-US" altLang="ko-KR"/>
            <a:t>Keep it simple: Distribute specific tasks while maintaining a simple single-threaded structure</a:t>
          </a:r>
          <a:endParaRPr lang="en-US"/>
        </a:p>
      </dgm:t>
    </dgm:pt>
    <dgm:pt modelId="{DBD4ED88-C08E-4C96-BECE-10307686DEAA}" type="parTrans" cxnId="{B07D312D-F69F-4E1E-A9F0-CA5D76F9324F}">
      <dgm:prSet/>
      <dgm:spPr/>
      <dgm:t>
        <a:bodyPr/>
        <a:lstStyle/>
        <a:p>
          <a:endParaRPr lang="en-US"/>
        </a:p>
      </dgm:t>
    </dgm:pt>
    <dgm:pt modelId="{CB900802-1A13-4F57-9F7D-E1DF01774FE4}" type="sibTrans" cxnId="{B07D312D-F69F-4E1E-A9F0-CA5D76F9324F}">
      <dgm:prSet/>
      <dgm:spPr/>
      <dgm:t>
        <a:bodyPr/>
        <a:lstStyle/>
        <a:p>
          <a:endParaRPr lang="en-US"/>
        </a:p>
      </dgm:t>
    </dgm:pt>
    <dgm:pt modelId="{499F8448-AFAC-4510-B9AD-F54DBDE1039B}">
      <dgm:prSet/>
      <dgm:spPr/>
      <dgm:t>
        <a:bodyPr/>
        <a:lstStyle/>
        <a:p>
          <a:r>
            <a:rPr lang="en-US" altLang="ko-KR" dirty="0"/>
            <a:t>Limitations</a:t>
          </a:r>
          <a:r>
            <a:rPr lang="en-US" dirty="0"/>
            <a:t>:</a:t>
          </a:r>
        </a:p>
      </dgm:t>
    </dgm:pt>
    <dgm:pt modelId="{6C37F6D7-A31D-4596-9659-1D46FE81F310}" type="parTrans" cxnId="{489C0EF5-B7DE-463F-A50C-0939E0A7EAA7}">
      <dgm:prSet/>
      <dgm:spPr/>
      <dgm:t>
        <a:bodyPr/>
        <a:lstStyle/>
        <a:p>
          <a:endParaRPr lang="en-US"/>
        </a:p>
      </dgm:t>
    </dgm:pt>
    <dgm:pt modelId="{58771B0D-D4A6-4C2B-86D2-4C98DDFC55BE}" type="sibTrans" cxnId="{489C0EF5-B7DE-463F-A50C-0939E0A7EAA7}">
      <dgm:prSet/>
      <dgm:spPr/>
      <dgm:t>
        <a:bodyPr/>
        <a:lstStyle/>
        <a:p>
          <a:endParaRPr lang="en-US"/>
        </a:p>
      </dgm:t>
    </dgm:pt>
    <dgm:pt modelId="{433CBF52-46ED-47AD-8572-5745B006A0EA}">
      <dgm:prSet/>
      <dgm:spPr/>
      <dgm:t>
        <a:bodyPr/>
        <a:lstStyle/>
        <a:p>
          <a:r>
            <a:rPr lang="en-US" altLang="ko-KR"/>
            <a:t>Still limited number of concurrent users it can handle (approximately 5,000 or less)</a:t>
          </a:r>
          <a:endParaRPr lang="en-US"/>
        </a:p>
      </dgm:t>
    </dgm:pt>
    <dgm:pt modelId="{6F3F3AF0-791E-4830-BD8F-3D37356A0538}" type="parTrans" cxnId="{2449E3E5-B6A1-434F-959C-7661A1D21484}">
      <dgm:prSet/>
      <dgm:spPr/>
      <dgm:t>
        <a:bodyPr/>
        <a:lstStyle/>
        <a:p>
          <a:endParaRPr lang="en-US"/>
        </a:p>
      </dgm:t>
    </dgm:pt>
    <dgm:pt modelId="{2030CE22-2993-4914-BF09-7100C15FF2C8}" type="sibTrans" cxnId="{2449E3E5-B6A1-434F-959C-7661A1D21484}">
      <dgm:prSet/>
      <dgm:spPr/>
      <dgm:t>
        <a:bodyPr/>
        <a:lstStyle/>
        <a:p>
          <a:endParaRPr lang="en-US"/>
        </a:p>
      </dgm:t>
    </dgm:pt>
    <dgm:pt modelId="{D130DF87-B18E-4D36-B45A-45CE0958FE8C}">
      <dgm:prSet/>
      <dgm:spPr/>
      <dgm:t>
        <a:bodyPr/>
        <a:lstStyle/>
        <a:p>
          <a:r>
            <a:rPr lang="en-US" altLang="ko-KR" dirty="0"/>
            <a:t>Multi-threaded effect: Improve performance by separating key functions</a:t>
          </a:r>
          <a:endParaRPr lang="ko-KR" altLang="en-US" dirty="0"/>
        </a:p>
      </dgm:t>
    </dgm:pt>
    <dgm:pt modelId="{79179207-D27C-4388-A2E5-9016CA679641}" type="parTrans" cxnId="{CB5EF500-4383-47EC-B508-EF42E0F00DA3}">
      <dgm:prSet/>
      <dgm:spPr/>
      <dgm:t>
        <a:bodyPr/>
        <a:lstStyle/>
        <a:p>
          <a:pPr latinLnBrk="1"/>
          <a:endParaRPr lang="ko-KR" altLang="en-US"/>
        </a:p>
      </dgm:t>
    </dgm:pt>
    <dgm:pt modelId="{17BC4C6A-7689-4904-B373-25F39FF94525}" type="sibTrans" cxnId="{CB5EF500-4383-47EC-B508-EF42E0F00DA3}">
      <dgm:prSet/>
      <dgm:spPr/>
      <dgm:t>
        <a:bodyPr/>
        <a:lstStyle/>
        <a:p>
          <a:pPr latinLnBrk="1"/>
          <a:endParaRPr lang="ko-KR" altLang="en-US"/>
        </a:p>
      </dgm:t>
    </dgm:pt>
    <dgm:pt modelId="{F7773F6F-D8F4-4654-8F5A-1A76923D727C}">
      <dgm:prSet/>
      <dgm:spPr/>
      <dgm:t>
        <a:bodyPr/>
        <a:lstStyle/>
        <a:p>
          <a:r>
            <a:rPr lang="en-US" altLang="ko-KR" dirty="0"/>
            <a:t>May be limited for large-scale games that require high performance</a:t>
          </a:r>
          <a:endParaRPr lang="ko-KR" altLang="en-US" dirty="0"/>
        </a:p>
      </dgm:t>
    </dgm:pt>
    <dgm:pt modelId="{E416BB7F-F325-4722-A44D-CA121947E39F}" type="parTrans" cxnId="{152B6CD9-8442-4DB7-98FF-0360ECE2E8E0}">
      <dgm:prSet/>
      <dgm:spPr/>
      <dgm:t>
        <a:bodyPr/>
        <a:lstStyle/>
        <a:p>
          <a:pPr latinLnBrk="1"/>
          <a:endParaRPr lang="ko-KR" altLang="en-US"/>
        </a:p>
      </dgm:t>
    </dgm:pt>
    <dgm:pt modelId="{E2F08B79-18B6-4A9C-8C2F-9CE44877BDDC}" type="sibTrans" cxnId="{152B6CD9-8442-4DB7-98FF-0360ECE2E8E0}">
      <dgm:prSet/>
      <dgm:spPr/>
      <dgm:t>
        <a:bodyPr/>
        <a:lstStyle/>
        <a:p>
          <a:pPr latinLnBrk="1"/>
          <a:endParaRPr lang="ko-KR" altLang="en-US"/>
        </a:p>
      </dgm:t>
    </dgm:pt>
    <dgm:pt modelId="{8CDA39A6-F0DF-4D0A-A37C-5F94046FEC23}" type="pres">
      <dgm:prSet presAssocID="{E62E2E9B-8377-42C4-8BD5-94C56C7D2678}" presName="Name0" presStyleCnt="0">
        <dgm:presLayoutVars>
          <dgm:dir/>
          <dgm:animLvl val="lvl"/>
          <dgm:resizeHandles val="exact"/>
        </dgm:presLayoutVars>
      </dgm:prSet>
      <dgm:spPr/>
    </dgm:pt>
    <dgm:pt modelId="{6EA64245-E754-4546-8380-3B322BE3435A}" type="pres">
      <dgm:prSet presAssocID="{A7DF2775-8820-4B81-9F95-6216C0AFEBA3}" presName="composite" presStyleCnt="0"/>
      <dgm:spPr/>
    </dgm:pt>
    <dgm:pt modelId="{D9D7DA15-26B2-4BCE-99BE-C66EA2C1FDE5}" type="pres">
      <dgm:prSet presAssocID="{A7DF2775-8820-4B81-9F95-6216C0AFEBA3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2A9B16-31DE-4818-B3DF-0B62C3532A77}" type="pres">
      <dgm:prSet presAssocID="{A7DF2775-8820-4B81-9F95-6216C0AFEBA3}" presName="desTx" presStyleLbl="alignAccFollowNode1" presStyleIdx="0" presStyleCnt="2">
        <dgm:presLayoutVars>
          <dgm:bulletEnabled val="1"/>
        </dgm:presLayoutVars>
      </dgm:prSet>
      <dgm:spPr/>
    </dgm:pt>
    <dgm:pt modelId="{C052277F-645A-41B7-9C23-08604E2B2E00}" type="pres">
      <dgm:prSet presAssocID="{B60BE2F0-E498-4FC6-BCD3-C83564F062F4}" presName="space" presStyleCnt="0"/>
      <dgm:spPr/>
    </dgm:pt>
    <dgm:pt modelId="{9B807F35-12B2-41EA-9619-69963D6567EC}" type="pres">
      <dgm:prSet presAssocID="{499F8448-AFAC-4510-B9AD-F54DBDE1039B}" presName="composite" presStyleCnt="0"/>
      <dgm:spPr/>
    </dgm:pt>
    <dgm:pt modelId="{F038BAA8-3CD5-4CB8-A4AE-28BF5FC220D5}" type="pres">
      <dgm:prSet presAssocID="{499F8448-AFAC-4510-B9AD-F54DBDE1039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85BC6A38-DE73-4C21-B132-5D8D40E2BB13}" type="pres">
      <dgm:prSet presAssocID="{499F8448-AFAC-4510-B9AD-F54DBDE1039B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CB5EF500-4383-47EC-B508-EF42E0F00DA3}" srcId="{A7DF2775-8820-4B81-9F95-6216C0AFEBA3}" destId="{D130DF87-B18E-4D36-B45A-45CE0958FE8C}" srcOrd="1" destOrd="0" parTransId="{79179207-D27C-4388-A2E5-9016CA679641}" sibTransId="{17BC4C6A-7689-4904-B373-25F39FF94525}"/>
    <dgm:cxn modelId="{0CF53F02-913A-463A-A1D0-2C45CD93B807}" type="presOf" srcId="{433CBF52-46ED-47AD-8572-5745B006A0EA}" destId="{85BC6A38-DE73-4C21-B132-5D8D40E2BB13}" srcOrd="0" destOrd="0" presId="urn:microsoft.com/office/officeart/2005/8/layout/hList1"/>
    <dgm:cxn modelId="{B07D312D-F69F-4E1E-A9F0-CA5D76F9324F}" srcId="{A7DF2775-8820-4B81-9F95-6216C0AFEBA3}" destId="{7DE1D8A4-D941-4DC5-8658-FEECA4BA0E4A}" srcOrd="0" destOrd="0" parTransId="{DBD4ED88-C08E-4C96-BECE-10307686DEAA}" sibTransId="{CB900802-1A13-4F57-9F7D-E1DF01774FE4}"/>
    <dgm:cxn modelId="{1DFA094D-7287-420D-814A-63D0CD7804B5}" type="presOf" srcId="{D130DF87-B18E-4D36-B45A-45CE0958FE8C}" destId="{B22A9B16-31DE-4818-B3DF-0B62C3532A77}" srcOrd="0" destOrd="1" presId="urn:microsoft.com/office/officeart/2005/8/layout/hList1"/>
    <dgm:cxn modelId="{B361F195-DC0C-4EC3-A1BC-776F80EA9854}" srcId="{E62E2E9B-8377-42C4-8BD5-94C56C7D2678}" destId="{A7DF2775-8820-4B81-9F95-6216C0AFEBA3}" srcOrd="0" destOrd="0" parTransId="{BE8FA9CE-66C6-44E9-A304-8797FD4ECB70}" sibTransId="{B60BE2F0-E498-4FC6-BCD3-C83564F062F4}"/>
    <dgm:cxn modelId="{EDCA6CA5-A5C2-42A4-8C61-3D961745A299}" type="presOf" srcId="{499F8448-AFAC-4510-B9AD-F54DBDE1039B}" destId="{F038BAA8-3CD5-4CB8-A4AE-28BF5FC220D5}" srcOrd="0" destOrd="0" presId="urn:microsoft.com/office/officeart/2005/8/layout/hList1"/>
    <dgm:cxn modelId="{151D91AE-FC42-4B97-A555-16EAC47CEBEF}" type="presOf" srcId="{A7DF2775-8820-4B81-9F95-6216C0AFEBA3}" destId="{D9D7DA15-26B2-4BCE-99BE-C66EA2C1FDE5}" srcOrd="0" destOrd="0" presId="urn:microsoft.com/office/officeart/2005/8/layout/hList1"/>
    <dgm:cxn modelId="{CC9697C1-4E9C-44E6-8E14-605FE01EBA6F}" type="presOf" srcId="{E62E2E9B-8377-42C4-8BD5-94C56C7D2678}" destId="{8CDA39A6-F0DF-4D0A-A37C-5F94046FEC23}" srcOrd="0" destOrd="0" presId="urn:microsoft.com/office/officeart/2005/8/layout/hList1"/>
    <dgm:cxn modelId="{152B6CD9-8442-4DB7-98FF-0360ECE2E8E0}" srcId="{499F8448-AFAC-4510-B9AD-F54DBDE1039B}" destId="{F7773F6F-D8F4-4654-8F5A-1A76923D727C}" srcOrd="1" destOrd="0" parTransId="{E416BB7F-F325-4722-A44D-CA121947E39F}" sibTransId="{E2F08B79-18B6-4A9C-8C2F-9CE44877BDDC}"/>
    <dgm:cxn modelId="{2449E3E5-B6A1-434F-959C-7661A1D21484}" srcId="{499F8448-AFAC-4510-B9AD-F54DBDE1039B}" destId="{433CBF52-46ED-47AD-8572-5745B006A0EA}" srcOrd="0" destOrd="0" parTransId="{6F3F3AF0-791E-4830-BD8F-3D37356A0538}" sibTransId="{2030CE22-2993-4914-BF09-7100C15FF2C8}"/>
    <dgm:cxn modelId="{F24F04E9-6893-41C9-8F1F-16EBC35864E2}" type="presOf" srcId="{F7773F6F-D8F4-4654-8F5A-1A76923D727C}" destId="{85BC6A38-DE73-4C21-B132-5D8D40E2BB13}" srcOrd="0" destOrd="1" presId="urn:microsoft.com/office/officeart/2005/8/layout/hList1"/>
    <dgm:cxn modelId="{CF16F9F1-8BC8-436C-9395-CA4445D8378C}" type="presOf" srcId="{7DE1D8A4-D941-4DC5-8658-FEECA4BA0E4A}" destId="{B22A9B16-31DE-4818-B3DF-0B62C3532A77}" srcOrd="0" destOrd="0" presId="urn:microsoft.com/office/officeart/2005/8/layout/hList1"/>
    <dgm:cxn modelId="{489C0EF5-B7DE-463F-A50C-0939E0A7EAA7}" srcId="{E62E2E9B-8377-42C4-8BD5-94C56C7D2678}" destId="{499F8448-AFAC-4510-B9AD-F54DBDE1039B}" srcOrd="1" destOrd="0" parTransId="{6C37F6D7-A31D-4596-9659-1D46FE81F310}" sibTransId="{58771B0D-D4A6-4C2B-86D2-4C98DDFC55BE}"/>
    <dgm:cxn modelId="{73F61DB5-3763-4220-8F33-BE56DC16CED3}" type="presParOf" srcId="{8CDA39A6-F0DF-4D0A-A37C-5F94046FEC23}" destId="{6EA64245-E754-4546-8380-3B322BE3435A}" srcOrd="0" destOrd="0" presId="urn:microsoft.com/office/officeart/2005/8/layout/hList1"/>
    <dgm:cxn modelId="{5C86D2DE-BDE5-4CF0-AFB2-AB59DBD6EC21}" type="presParOf" srcId="{6EA64245-E754-4546-8380-3B322BE3435A}" destId="{D9D7DA15-26B2-4BCE-99BE-C66EA2C1FDE5}" srcOrd="0" destOrd="0" presId="urn:microsoft.com/office/officeart/2005/8/layout/hList1"/>
    <dgm:cxn modelId="{7C161E0C-6E97-4F1E-9F42-67297C9C0EAA}" type="presParOf" srcId="{6EA64245-E754-4546-8380-3B322BE3435A}" destId="{B22A9B16-31DE-4818-B3DF-0B62C3532A77}" srcOrd="1" destOrd="0" presId="urn:microsoft.com/office/officeart/2005/8/layout/hList1"/>
    <dgm:cxn modelId="{BFBCFE2D-932B-4896-A6E1-7F2A89383641}" type="presParOf" srcId="{8CDA39A6-F0DF-4D0A-A37C-5F94046FEC23}" destId="{C052277F-645A-41B7-9C23-08604E2B2E00}" srcOrd="1" destOrd="0" presId="urn:microsoft.com/office/officeart/2005/8/layout/hList1"/>
    <dgm:cxn modelId="{5E06A064-94D4-4DF3-B5B8-DAA147FCC86D}" type="presParOf" srcId="{8CDA39A6-F0DF-4D0A-A37C-5F94046FEC23}" destId="{9B807F35-12B2-41EA-9619-69963D6567EC}" srcOrd="2" destOrd="0" presId="urn:microsoft.com/office/officeart/2005/8/layout/hList1"/>
    <dgm:cxn modelId="{06AFDBCC-DE32-4E57-AE8D-64ABF51D5822}" type="presParOf" srcId="{9B807F35-12B2-41EA-9619-69963D6567EC}" destId="{F038BAA8-3CD5-4CB8-A4AE-28BF5FC220D5}" srcOrd="0" destOrd="0" presId="urn:microsoft.com/office/officeart/2005/8/layout/hList1"/>
    <dgm:cxn modelId="{69CB88DB-691F-4EF7-A6E5-BB79A88FA916}" type="presParOf" srcId="{9B807F35-12B2-41EA-9619-69963D6567EC}" destId="{85BC6A38-DE73-4C21-B132-5D8D40E2BB1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B08C37-6474-4790-B5EA-BEB16619EE78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FCB2A17-18CA-4F6A-B5E7-C9F78BC404E8}">
      <dgm:prSet/>
      <dgm:spPr/>
      <dgm:t>
        <a:bodyPr/>
        <a:lstStyle/>
        <a:p>
          <a:r>
            <a:rPr lang="en-US" altLang="ko-KR" dirty="0"/>
            <a:t>pros</a:t>
          </a:r>
          <a:r>
            <a:rPr lang="en-US" dirty="0"/>
            <a:t>:</a:t>
          </a:r>
        </a:p>
      </dgm:t>
    </dgm:pt>
    <dgm:pt modelId="{08FD3672-7897-4D4A-B881-995B4AFAFF7A}" type="parTrans" cxnId="{E445BFC0-1266-4106-8DED-92D023D92B37}">
      <dgm:prSet/>
      <dgm:spPr/>
      <dgm:t>
        <a:bodyPr/>
        <a:lstStyle/>
        <a:p>
          <a:endParaRPr lang="en-US"/>
        </a:p>
      </dgm:t>
    </dgm:pt>
    <dgm:pt modelId="{4C213081-CFCB-495F-B553-4AAF8549A283}" type="sibTrans" cxnId="{E445BFC0-1266-4106-8DED-92D023D92B37}">
      <dgm:prSet/>
      <dgm:spPr/>
      <dgm:t>
        <a:bodyPr/>
        <a:lstStyle/>
        <a:p>
          <a:endParaRPr lang="en-US"/>
        </a:p>
      </dgm:t>
    </dgm:pt>
    <dgm:pt modelId="{CA8EE5CC-3518-4229-9308-0951B1A02A19}">
      <dgm:prSet/>
      <dgm:spPr/>
      <dgm:t>
        <a:bodyPr/>
        <a:lstStyle/>
        <a:p>
          <a:r>
            <a:rPr lang="en-US" altLang="ko-KR" dirty="0"/>
            <a:t>Increased parallel processing efficiency: Multiple threads process tasks simultaneously to improve performance
Simple implementation: Can be implemented by simply adding multiple worker threads without separate complex logic</a:t>
          </a:r>
          <a:endParaRPr lang="en-US" dirty="0"/>
        </a:p>
      </dgm:t>
    </dgm:pt>
    <dgm:pt modelId="{AA739CD0-8D3F-40FA-A80B-B07BFA28AC5C}" type="parTrans" cxnId="{01FF2FE3-A2AD-4336-AE89-6714CE98933E}">
      <dgm:prSet/>
      <dgm:spPr/>
      <dgm:t>
        <a:bodyPr/>
        <a:lstStyle/>
        <a:p>
          <a:endParaRPr lang="en-US"/>
        </a:p>
      </dgm:t>
    </dgm:pt>
    <dgm:pt modelId="{D4283371-C27B-486A-9D54-94CCCD151F67}" type="sibTrans" cxnId="{01FF2FE3-A2AD-4336-AE89-6714CE98933E}">
      <dgm:prSet/>
      <dgm:spPr/>
      <dgm:t>
        <a:bodyPr/>
        <a:lstStyle/>
        <a:p>
          <a:endParaRPr lang="en-US"/>
        </a:p>
      </dgm:t>
    </dgm:pt>
    <dgm:pt modelId="{88ADC17D-A257-48C9-81A1-B17064F161BD}">
      <dgm:prSet/>
      <dgm:spPr/>
      <dgm:t>
        <a:bodyPr/>
        <a:lstStyle/>
        <a:p>
          <a:r>
            <a:rPr lang="en-US" altLang="ko-KR" dirty="0"/>
            <a:t>cons</a:t>
          </a:r>
          <a:r>
            <a:rPr lang="en-US" dirty="0"/>
            <a:t>:</a:t>
          </a:r>
        </a:p>
      </dgm:t>
    </dgm:pt>
    <dgm:pt modelId="{F15B3A7E-DDFD-4A4D-AE7E-27293ABFB010}" type="parTrans" cxnId="{0EBD0B44-2339-4709-AE4E-8C1C8AE2033C}">
      <dgm:prSet/>
      <dgm:spPr/>
      <dgm:t>
        <a:bodyPr/>
        <a:lstStyle/>
        <a:p>
          <a:endParaRPr lang="en-US"/>
        </a:p>
      </dgm:t>
    </dgm:pt>
    <dgm:pt modelId="{05E89771-CBBA-478A-9CE6-4D3C0D97D63B}" type="sibTrans" cxnId="{0EBD0B44-2339-4709-AE4E-8C1C8AE2033C}">
      <dgm:prSet/>
      <dgm:spPr/>
      <dgm:t>
        <a:bodyPr/>
        <a:lstStyle/>
        <a:p>
          <a:endParaRPr lang="en-US"/>
        </a:p>
      </dgm:t>
    </dgm:pt>
    <dgm:pt modelId="{EA3D6388-4451-4D17-81DB-73E9A4453D75}">
      <dgm:prSet/>
      <dgm:spPr/>
      <dgm:t>
        <a:bodyPr/>
        <a:lstStyle/>
        <a:p>
          <a:r>
            <a:rPr lang="en-US" altLang="ko-KR" dirty="0"/>
            <a:t>Race conditions: Multiple threads can access the queue or actor list, which can cause race conditions.</a:t>
          </a:r>
          <a:endParaRPr lang="en-US" dirty="0"/>
        </a:p>
      </dgm:t>
    </dgm:pt>
    <dgm:pt modelId="{DAE93A61-00B8-4B6A-A4A0-362EA2E7D894}" type="parTrans" cxnId="{C12DC38D-175D-4A33-B2A8-1D9B0CBB9F5D}">
      <dgm:prSet/>
      <dgm:spPr/>
      <dgm:t>
        <a:bodyPr/>
        <a:lstStyle/>
        <a:p>
          <a:endParaRPr lang="en-US"/>
        </a:p>
      </dgm:t>
    </dgm:pt>
    <dgm:pt modelId="{D3DA07A6-C358-4F73-9A9A-397C686E5C10}" type="sibTrans" cxnId="{C12DC38D-175D-4A33-B2A8-1D9B0CBB9F5D}">
      <dgm:prSet/>
      <dgm:spPr/>
      <dgm:t>
        <a:bodyPr/>
        <a:lstStyle/>
        <a:p>
          <a:endParaRPr lang="en-US"/>
        </a:p>
      </dgm:t>
    </dgm:pt>
    <dgm:pt modelId="{3CE4BAA0-4CDB-427A-B209-945D9C54D342}">
      <dgm:prSet/>
      <dgm:spPr/>
      <dgm:t>
        <a:bodyPr/>
        <a:lstStyle/>
        <a:p>
          <a:r>
            <a:rPr lang="en-US" altLang="ko-KR" dirty="0"/>
            <a:t>Lock management required: Locking occurs due to data synchronization problems, which can degrade performance. (sometimes worse than a single thread model!)</a:t>
          </a:r>
          <a:endParaRPr lang="ko-KR" altLang="en-US" dirty="0"/>
        </a:p>
      </dgm:t>
    </dgm:pt>
    <dgm:pt modelId="{922C8BC3-F2FF-4563-8D3E-8ED0BF290D71}" type="parTrans" cxnId="{D5D09B66-E1FB-4722-8199-F41611EAFFCF}">
      <dgm:prSet/>
      <dgm:spPr/>
      <dgm:t>
        <a:bodyPr/>
        <a:lstStyle/>
        <a:p>
          <a:pPr latinLnBrk="1"/>
          <a:endParaRPr lang="ko-KR" altLang="en-US"/>
        </a:p>
      </dgm:t>
    </dgm:pt>
    <dgm:pt modelId="{7B17742A-643D-4001-96EC-DD13A1C5802C}" type="sibTrans" cxnId="{D5D09B66-E1FB-4722-8199-F41611EAFFCF}">
      <dgm:prSet/>
      <dgm:spPr/>
      <dgm:t>
        <a:bodyPr/>
        <a:lstStyle/>
        <a:p>
          <a:pPr latinLnBrk="1"/>
          <a:endParaRPr lang="ko-KR" altLang="en-US"/>
        </a:p>
      </dgm:t>
    </dgm:pt>
    <dgm:pt modelId="{F5247D81-E60B-467F-BD27-61184F57B9A1}">
      <dgm:prSet/>
      <dgm:spPr/>
      <dgm:t>
        <a:bodyPr/>
        <a:lstStyle/>
        <a:p>
          <a:r>
            <a:rPr lang="en-US" altLang="ko-KR" dirty="0"/>
            <a:t>Deadlock risk: Deadlock risk exists when incorrect locks are used.</a:t>
          </a:r>
          <a:endParaRPr lang="ko-KR" altLang="en-US" dirty="0"/>
        </a:p>
      </dgm:t>
    </dgm:pt>
    <dgm:pt modelId="{BA1788B5-BD91-41B8-B515-5F6604A18B38}" type="parTrans" cxnId="{75307977-21E4-43D2-8D4D-D7A90AB594FC}">
      <dgm:prSet/>
      <dgm:spPr/>
      <dgm:t>
        <a:bodyPr/>
        <a:lstStyle/>
        <a:p>
          <a:pPr latinLnBrk="1"/>
          <a:endParaRPr lang="ko-KR" altLang="en-US"/>
        </a:p>
      </dgm:t>
    </dgm:pt>
    <dgm:pt modelId="{EA932595-92B1-4EFE-A430-43875DADDDC7}" type="sibTrans" cxnId="{75307977-21E4-43D2-8D4D-D7A90AB594FC}">
      <dgm:prSet/>
      <dgm:spPr/>
      <dgm:t>
        <a:bodyPr/>
        <a:lstStyle/>
        <a:p>
          <a:pPr latinLnBrk="1"/>
          <a:endParaRPr lang="ko-KR" altLang="en-US"/>
        </a:p>
      </dgm:t>
    </dgm:pt>
    <dgm:pt modelId="{8AA8A530-99F3-46F3-9C8E-48934A749397}" type="pres">
      <dgm:prSet presAssocID="{4AB08C37-6474-4790-B5EA-BEB16619EE78}" presName="linear" presStyleCnt="0">
        <dgm:presLayoutVars>
          <dgm:dir/>
          <dgm:animLvl val="lvl"/>
          <dgm:resizeHandles val="exact"/>
        </dgm:presLayoutVars>
      </dgm:prSet>
      <dgm:spPr/>
    </dgm:pt>
    <dgm:pt modelId="{AA917569-226B-4843-BCBD-E80307463F11}" type="pres">
      <dgm:prSet presAssocID="{DFCB2A17-18CA-4F6A-B5E7-C9F78BC404E8}" presName="parentLin" presStyleCnt="0"/>
      <dgm:spPr/>
    </dgm:pt>
    <dgm:pt modelId="{17DC6031-8AEC-4E19-B026-E78F2AC8EEE0}" type="pres">
      <dgm:prSet presAssocID="{DFCB2A17-18CA-4F6A-B5E7-C9F78BC404E8}" presName="parentLeftMargin" presStyleLbl="node1" presStyleIdx="0" presStyleCnt="2"/>
      <dgm:spPr/>
    </dgm:pt>
    <dgm:pt modelId="{6094FFD0-726D-4EAA-9957-CEC02C6A1F73}" type="pres">
      <dgm:prSet presAssocID="{DFCB2A17-18CA-4F6A-B5E7-C9F78BC404E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75184B4-8F01-4973-9FA4-B9E6764D436A}" type="pres">
      <dgm:prSet presAssocID="{DFCB2A17-18CA-4F6A-B5E7-C9F78BC404E8}" presName="negativeSpace" presStyleCnt="0"/>
      <dgm:spPr/>
    </dgm:pt>
    <dgm:pt modelId="{C6B5700D-6398-4A18-8A9E-AD48DB0B9B52}" type="pres">
      <dgm:prSet presAssocID="{DFCB2A17-18CA-4F6A-B5E7-C9F78BC404E8}" presName="childText" presStyleLbl="conFgAcc1" presStyleIdx="0" presStyleCnt="2">
        <dgm:presLayoutVars>
          <dgm:bulletEnabled val="1"/>
        </dgm:presLayoutVars>
      </dgm:prSet>
      <dgm:spPr/>
    </dgm:pt>
    <dgm:pt modelId="{89783077-ACB9-4EBB-BF66-6D22638B0F9E}" type="pres">
      <dgm:prSet presAssocID="{4C213081-CFCB-495F-B553-4AAF8549A283}" presName="spaceBetweenRectangles" presStyleCnt="0"/>
      <dgm:spPr/>
    </dgm:pt>
    <dgm:pt modelId="{F41D03FB-7F4D-467F-BA97-AF5C4869319E}" type="pres">
      <dgm:prSet presAssocID="{88ADC17D-A257-48C9-81A1-B17064F161BD}" presName="parentLin" presStyleCnt="0"/>
      <dgm:spPr/>
    </dgm:pt>
    <dgm:pt modelId="{1538B425-F621-43BB-A851-5F94E1B0D423}" type="pres">
      <dgm:prSet presAssocID="{88ADC17D-A257-48C9-81A1-B17064F161BD}" presName="parentLeftMargin" presStyleLbl="node1" presStyleIdx="0" presStyleCnt="2"/>
      <dgm:spPr/>
    </dgm:pt>
    <dgm:pt modelId="{11FA31E2-5E09-43D1-B94E-F4A4BAA2123E}" type="pres">
      <dgm:prSet presAssocID="{88ADC17D-A257-48C9-81A1-B17064F161B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CAC60C1-97AE-41A7-8CE2-A2223433359A}" type="pres">
      <dgm:prSet presAssocID="{88ADC17D-A257-48C9-81A1-B17064F161BD}" presName="negativeSpace" presStyleCnt="0"/>
      <dgm:spPr/>
    </dgm:pt>
    <dgm:pt modelId="{986F31EB-1D1A-4FA5-8485-423A8775ED10}" type="pres">
      <dgm:prSet presAssocID="{88ADC17D-A257-48C9-81A1-B17064F161B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9611D18-E6EA-4E27-9339-5EAC00F0A60A}" type="presOf" srcId="{3CE4BAA0-4CDB-427A-B209-945D9C54D342}" destId="{986F31EB-1D1A-4FA5-8485-423A8775ED10}" srcOrd="0" destOrd="1" presId="urn:microsoft.com/office/officeart/2005/8/layout/list1"/>
    <dgm:cxn modelId="{9BCF2D35-FA9C-4F61-8E3A-9AA6D248BE08}" type="presOf" srcId="{88ADC17D-A257-48C9-81A1-B17064F161BD}" destId="{1538B425-F621-43BB-A851-5F94E1B0D423}" srcOrd="0" destOrd="0" presId="urn:microsoft.com/office/officeart/2005/8/layout/list1"/>
    <dgm:cxn modelId="{0EBD0B44-2339-4709-AE4E-8C1C8AE2033C}" srcId="{4AB08C37-6474-4790-B5EA-BEB16619EE78}" destId="{88ADC17D-A257-48C9-81A1-B17064F161BD}" srcOrd="1" destOrd="0" parTransId="{F15B3A7E-DDFD-4A4D-AE7E-27293ABFB010}" sibTransId="{05E89771-CBBA-478A-9CE6-4D3C0D97D63B}"/>
    <dgm:cxn modelId="{3D4C3446-6557-4D3D-866A-8745B21B7938}" type="presOf" srcId="{4AB08C37-6474-4790-B5EA-BEB16619EE78}" destId="{8AA8A530-99F3-46F3-9C8E-48934A749397}" srcOrd="0" destOrd="0" presId="urn:microsoft.com/office/officeart/2005/8/layout/list1"/>
    <dgm:cxn modelId="{D5D09B66-E1FB-4722-8199-F41611EAFFCF}" srcId="{88ADC17D-A257-48C9-81A1-B17064F161BD}" destId="{3CE4BAA0-4CDB-427A-B209-945D9C54D342}" srcOrd="1" destOrd="0" parTransId="{922C8BC3-F2FF-4563-8D3E-8ED0BF290D71}" sibTransId="{7B17742A-643D-4001-96EC-DD13A1C5802C}"/>
    <dgm:cxn modelId="{A963A972-2ADB-4847-A75C-26BBCDDBCE2E}" type="presOf" srcId="{DFCB2A17-18CA-4F6A-B5E7-C9F78BC404E8}" destId="{17DC6031-8AEC-4E19-B026-E78F2AC8EEE0}" srcOrd="0" destOrd="0" presId="urn:microsoft.com/office/officeart/2005/8/layout/list1"/>
    <dgm:cxn modelId="{75307977-21E4-43D2-8D4D-D7A90AB594FC}" srcId="{88ADC17D-A257-48C9-81A1-B17064F161BD}" destId="{F5247D81-E60B-467F-BD27-61184F57B9A1}" srcOrd="2" destOrd="0" parTransId="{BA1788B5-BD91-41B8-B515-5F6604A18B38}" sibTransId="{EA932595-92B1-4EFE-A430-43875DADDDC7}"/>
    <dgm:cxn modelId="{444E3284-F71D-4C8D-BB04-CDDFD6511861}" type="presOf" srcId="{CA8EE5CC-3518-4229-9308-0951B1A02A19}" destId="{C6B5700D-6398-4A18-8A9E-AD48DB0B9B52}" srcOrd="0" destOrd="0" presId="urn:microsoft.com/office/officeart/2005/8/layout/list1"/>
    <dgm:cxn modelId="{C12DC38D-175D-4A33-B2A8-1D9B0CBB9F5D}" srcId="{88ADC17D-A257-48C9-81A1-B17064F161BD}" destId="{EA3D6388-4451-4D17-81DB-73E9A4453D75}" srcOrd="0" destOrd="0" parTransId="{DAE93A61-00B8-4B6A-A4A0-362EA2E7D894}" sibTransId="{D3DA07A6-C358-4F73-9A9A-397C686E5C10}"/>
    <dgm:cxn modelId="{21599EA1-6804-4DF0-9DA8-F8E612426704}" type="presOf" srcId="{88ADC17D-A257-48C9-81A1-B17064F161BD}" destId="{11FA31E2-5E09-43D1-B94E-F4A4BAA2123E}" srcOrd="1" destOrd="0" presId="urn:microsoft.com/office/officeart/2005/8/layout/list1"/>
    <dgm:cxn modelId="{0DFE3DA5-8C6E-4574-AAE5-EC5FD582EFDB}" type="presOf" srcId="{DFCB2A17-18CA-4F6A-B5E7-C9F78BC404E8}" destId="{6094FFD0-726D-4EAA-9957-CEC02C6A1F73}" srcOrd="1" destOrd="0" presId="urn:microsoft.com/office/officeart/2005/8/layout/list1"/>
    <dgm:cxn modelId="{E445BFC0-1266-4106-8DED-92D023D92B37}" srcId="{4AB08C37-6474-4790-B5EA-BEB16619EE78}" destId="{DFCB2A17-18CA-4F6A-B5E7-C9F78BC404E8}" srcOrd="0" destOrd="0" parTransId="{08FD3672-7897-4D4A-B881-995B4AFAFF7A}" sibTransId="{4C213081-CFCB-495F-B553-4AAF8549A283}"/>
    <dgm:cxn modelId="{018104D6-F6E0-470E-9953-BFE1529368CC}" type="presOf" srcId="{EA3D6388-4451-4D17-81DB-73E9A4453D75}" destId="{986F31EB-1D1A-4FA5-8485-423A8775ED10}" srcOrd="0" destOrd="0" presId="urn:microsoft.com/office/officeart/2005/8/layout/list1"/>
    <dgm:cxn modelId="{01FF2FE3-A2AD-4336-AE89-6714CE98933E}" srcId="{DFCB2A17-18CA-4F6A-B5E7-C9F78BC404E8}" destId="{CA8EE5CC-3518-4229-9308-0951B1A02A19}" srcOrd="0" destOrd="0" parTransId="{AA739CD0-8D3F-40FA-A80B-B07BFA28AC5C}" sibTransId="{D4283371-C27B-486A-9D54-94CCCD151F67}"/>
    <dgm:cxn modelId="{AA54BEEC-389E-48E1-820B-71FBC3AEE061}" type="presOf" srcId="{F5247D81-E60B-467F-BD27-61184F57B9A1}" destId="{986F31EB-1D1A-4FA5-8485-423A8775ED10}" srcOrd="0" destOrd="2" presId="urn:microsoft.com/office/officeart/2005/8/layout/list1"/>
    <dgm:cxn modelId="{B81F459E-29D0-48C8-8E9D-D004FFF30ABA}" type="presParOf" srcId="{8AA8A530-99F3-46F3-9C8E-48934A749397}" destId="{AA917569-226B-4843-BCBD-E80307463F11}" srcOrd="0" destOrd="0" presId="urn:microsoft.com/office/officeart/2005/8/layout/list1"/>
    <dgm:cxn modelId="{C9B36B09-AA0E-4990-BDBD-83554F802F18}" type="presParOf" srcId="{AA917569-226B-4843-BCBD-E80307463F11}" destId="{17DC6031-8AEC-4E19-B026-E78F2AC8EEE0}" srcOrd="0" destOrd="0" presId="urn:microsoft.com/office/officeart/2005/8/layout/list1"/>
    <dgm:cxn modelId="{1D23545F-B59B-4A7A-8B0C-24E0B9FF85FF}" type="presParOf" srcId="{AA917569-226B-4843-BCBD-E80307463F11}" destId="{6094FFD0-726D-4EAA-9957-CEC02C6A1F73}" srcOrd="1" destOrd="0" presId="urn:microsoft.com/office/officeart/2005/8/layout/list1"/>
    <dgm:cxn modelId="{B4FF602B-8A4E-43DE-9CA6-D768493FDE3D}" type="presParOf" srcId="{8AA8A530-99F3-46F3-9C8E-48934A749397}" destId="{C75184B4-8F01-4973-9FA4-B9E6764D436A}" srcOrd="1" destOrd="0" presId="urn:microsoft.com/office/officeart/2005/8/layout/list1"/>
    <dgm:cxn modelId="{BC4B430A-3D07-4A91-AE50-4DB172FB5670}" type="presParOf" srcId="{8AA8A530-99F3-46F3-9C8E-48934A749397}" destId="{C6B5700D-6398-4A18-8A9E-AD48DB0B9B52}" srcOrd="2" destOrd="0" presId="urn:microsoft.com/office/officeart/2005/8/layout/list1"/>
    <dgm:cxn modelId="{8F780972-6FFB-43EA-9E9D-742DC3309978}" type="presParOf" srcId="{8AA8A530-99F3-46F3-9C8E-48934A749397}" destId="{89783077-ACB9-4EBB-BF66-6D22638B0F9E}" srcOrd="3" destOrd="0" presId="urn:microsoft.com/office/officeart/2005/8/layout/list1"/>
    <dgm:cxn modelId="{9A51EDEC-55E4-426B-89E9-6E9A6DE17033}" type="presParOf" srcId="{8AA8A530-99F3-46F3-9C8E-48934A749397}" destId="{F41D03FB-7F4D-467F-BA97-AF5C4869319E}" srcOrd="4" destOrd="0" presId="urn:microsoft.com/office/officeart/2005/8/layout/list1"/>
    <dgm:cxn modelId="{30A9380A-8531-4A62-BE12-8AEDD80F72DB}" type="presParOf" srcId="{F41D03FB-7F4D-467F-BA97-AF5C4869319E}" destId="{1538B425-F621-43BB-A851-5F94E1B0D423}" srcOrd="0" destOrd="0" presId="urn:microsoft.com/office/officeart/2005/8/layout/list1"/>
    <dgm:cxn modelId="{798032E9-CF22-4C8D-B247-69C7180A0298}" type="presParOf" srcId="{F41D03FB-7F4D-467F-BA97-AF5C4869319E}" destId="{11FA31E2-5E09-43D1-B94E-F4A4BAA2123E}" srcOrd="1" destOrd="0" presId="urn:microsoft.com/office/officeart/2005/8/layout/list1"/>
    <dgm:cxn modelId="{E7CA7D28-E1B2-4122-9145-46729F850604}" type="presParOf" srcId="{8AA8A530-99F3-46F3-9C8E-48934A749397}" destId="{CCAC60C1-97AE-41A7-8CE2-A2223433359A}" srcOrd="5" destOrd="0" presId="urn:microsoft.com/office/officeart/2005/8/layout/list1"/>
    <dgm:cxn modelId="{2AB501EF-A478-4457-B22D-CC2C09245EC1}" type="presParOf" srcId="{8AA8A530-99F3-46F3-9C8E-48934A749397}" destId="{986F31EB-1D1A-4FA5-8485-423A8775ED1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D6E5C5-03AD-4501-B9F3-CE042DB823A7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4F79373-24B6-45DE-B747-55B270E28287}">
      <dgm:prSet/>
      <dgm:spPr/>
      <dgm:t>
        <a:bodyPr/>
        <a:lstStyle/>
        <a:p>
          <a:r>
            <a:rPr lang="en-US" altLang="ko-KR"/>
            <a:t>Increased efficiency in the application area:</a:t>
          </a:r>
          <a:endParaRPr lang="en-US" dirty="0"/>
        </a:p>
      </dgm:t>
    </dgm:pt>
    <dgm:pt modelId="{857CD575-B96C-4CEE-B8F3-83453243F7F4}" type="parTrans" cxnId="{430EB35E-D491-4AEA-9A93-48F0B1B81FCC}">
      <dgm:prSet/>
      <dgm:spPr/>
      <dgm:t>
        <a:bodyPr/>
        <a:lstStyle/>
        <a:p>
          <a:endParaRPr lang="en-US"/>
        </a:p>
      </dgm:t>
    </dgm:pt>
    <dgm:pt modelId="{5C601128-5F83-4CEF-9AA2-016293FF8529}" type="sibTrans" cxnId="{430EB35E-D491-4AEA-9A93-48F0B1B81FCC}">
      <dgm:prSet/>
      <dgm:spPr/>
      <dgm:t>
        <a:bodyPr/>
        <a:lstStyle/>
        <a:p>
          <a:endParaRPr lang="en-US"/>
        </a:p>
      </dgm:t>
    </dgm:pt>
    <dgm:pt modelId="{A9AE0D2B-3C1D-4A97-A9DD-5A7503E4CB20}">
      <dgm:prSet/>
      <dgm:spPr/>
      <dgm:t>
        <a:bodyPr/>
        <a:lstStyle/>
        <a:p>
          <a:r>
            <a:rPr lang="en-US" altLang="ko-KR" dirty="0"/>
            <a:t>Assign separate processes to each continent to manage actors only within the area</a:t>
          </a:r>
          <a:endParaRPr lang="ko-KR" altLang="en-US" dirty="0"/>
        </a:p>
      </dgm:t>
    </dgm:pt>
    <dgm:pt modelId="{07BF0368-4DBB-4405-AE36-EF898D4F26FF}" type="parTrans" cxnId="{CC3468F9-D83B-4063-94C5-9947A52C26F4}">
      <dgm:prSet/>
      <dgm:spPr/>
      <dgm:t>
        <a:bodyPr/>
        <a:lstStyle/>
        <a:p>
          <a:pPr latinLnBrk="1"/>
          <a:endParaRPr lang="ko-KR" altLang="en-US"/>
        </a:p>
      </dgm:t>
    </dgm:pt>
    <dgm:pt modelId="{E8BFABEE-513B-42B2-9B9A-68E09A3233F7}" type="sibTrans" cxnId="{CC3468F9-D83B-4063-94C5-9947A52C26F4}">
      <dgm:prSet/>
      <dgm:spPr/>
      <dgm:t>
        <a:bodyPr/>
        <a:lstStyle/>
        <a:p>
          <a:pPr latinLnBrk="1"/>
          <a:endParaRPr lang="ko-KR" altLang="en-US"/>
        </a:p>
      </dgm:t>
    </dgm:pt>
    <dgm:pt modelId="{1644DD4E-600A-403C-AD32-7FF432056D9D}">
      <dgm:prSet/>
      <dgm:spPr/>
      <dgm:t>
        <a:bodyPr/>
        <a:lstStyle/>
        <a:p>
          <a:r>
            <a:rPr lang="en-US" altLang="ko-KR" dirty="0"/>
            <a:t>Reduce lock management issues and maximize parallel processing performance</a:t>
          </a:r>
          <a:endParaRPr lang="ko-KR" altLang="en-US" dirty="0"/>
        </a:p>
      </dgm:t>
    </dgm:pt>
    <dgm:pt modelId="{4816C680-471A-4B54-91CD-445ABA0EBA0E}" type="parTrans" cxnId="{933D1CEE-B2F3-4F22-8D03-2192E567FFBD}">
      <dgm:prSet/>
      <dgm:spPr/>
      <dgm:t>
        <a:bodyPr/>
        <a:lstStyle/>
        <a:p>
          <a:pPr latinLnBrk="1"/>
          <a:endParaRPr lang="ko-KR" altLang="en-US"/>
        </a:p>
      </dgm:t>
    </dgm:pt>
    <dgm:pt modelId="{7920D6BE-B9F2-4787-8569-D8B05EB5A602}" type="sibTrans" cxnId="{933D1CEE-B2F3-4F22-8D03-2192E567FFBD}">
      <dgm:prSet/>
      <dgm:spPr/>
      <dgm:t>
        <a:bodyPr/>
        <a:lstStyle/>
        <a:p>
          <a:pPr latinLnBrk="1"/>
          <a:endParaRPr lang="ko-KR" altLang="en-US"/>
        </a:p>
      </dgm:t>
    </dgm:pt>
    <dgm:pt modelId="{F0FE1FB2-C47F-4730-917F-9CEDD0E66A78}">
      <dgm:prSet/>
      <dgm:spPr/>
      <dgm:t>
        <a:bodyPr/>
        <a:lstStyle/>
        <a:p>
          <a:r>
            <a:rPr lang="en-US" altLang="ko-KR" dirty="0"/>
            <a:t>Independence between processes:</a:t>
          </a:r>
          <a:endParaRPr lang="ko-KR" altLang="en-US" dirty="0"/>
        </a:p>
      </dgm:t>
    </dgm:pt>
    <dgm:pt modelId="{8AB30477-B65D-4C8C-B569-BC76DFB5D9B3}" type="parTrans" cxnId="{DCF5975A-437E-49C5-96CB-1F748D0DD0FF}">
      <dgm:prSet/>
      <dgm:spPr/>
      <dgm:t>
        <a:bodyPr/>
        <a:lstStyle/>
        <a:p>
          <a:pPr latinLnBrk="1"/>
          <a:endParaRPr lang="ko-KR" altLang="en-US"/>
        </a:p>
      </dgm:t>
    </dgm:pt>
    <dgm:pt modelId="{16C44E9A-065D-485B-825B-D1C149F84D5E}" type="sibTrans" cxnId="{DCF5975A-437E-49C5-96CB-1F748D0DD0FF}">
      <dgm:prSet/>
      <dgm:spPr/>
      <dgm:t>
        <a:bodyPr/>
        <a:lstStyle/>
        <a:p>
          <a:pPr latinLnBrk="1"/>
          <a:endParaRPr lang="ko-KR" altLang="en-US"/>
        </a:p>
      </dgm:t>
    </dgm:pt>
    <dgm:pt modelId="{E69DF6FF-D7AB-4EEA-9E8C-58E9A93767F1}">
      <dgm:prSet/>
      <dgm:spPr/>
      <dgm:t>
        <a:bodyPr/>
        <a:lstStyle/>
        <a:p>
          <a:r>
            <a:rPr lang="en-US" altLang="ko-KR" dirty="0"/>
            <a:t>Ensure performance and stability as each process is independent in memory and work</a:t>
          </a:r>
          <a:endParaRPr lang="ko-KR" altLang="en-US" dirty="0"/>
        </a:p>
      </dgm:t>
    </dgm:pt>
    <dgm:pt modelId="{ED9099C3-D5EF-4E42-9D52-35FB550885A6}" type="parTrans" cxnId="{901A958E-D555-4968-8CC1-0C84B04AFAD1}">
      <dgm:prSet/>
      <dgm:spPr/>
      <dgm:t>
        <a:bodyPr/>
        <a:lstStyle/>
        <a:p>
          <a:pPr latinLnBrk="1"/>
          <a:endParaRPr lang="ko-KR" altLang="en-US"/>
        </a:p>
      </dgm:t>
    </dgm:pt>
    <dgm:pt modelId="{1CF00F17-D205-4553-AC6D-5B6C52161572}" type="sibTrans" cxnId="{901A958E-D555-4968-8CC1-0C84B04AFAD1}">
      <dgm:prSet/>
      <dgm:spPr/>
      <dgm:t>
        <a:bodyPr/>
        <a:lstStyle/>
        <a:p>
          <a:pPr latinLnBrk="1"/>
          <a:endParaRPr lang="ko-KR" altLang="en-US"/>
        </a:p>
      </dgm:t>
    </dgm:pt>
    <dgm:pt modelId="{589F4285-F37A-44E6-AD4B-5FBB1B6270BF}" type="pres">
      <dgm:prSet presAssocID="{6ED6E5C5-03AD-4501-B9F3-CE042DB823A7}" presName="linear" presStyleCnt="0">
        <dgm:presLayoutVars>
          <dgm:dir/>
          <dgm:animLvl val="lvl"/>
          <dgm:resizeHandles val="exact"/>
        </dgm:presLayoutVars>
      </dgm:prSet>
      <dgm:spPr/>
    </dgm:pt>
    <dgm:pt modelId="{09A08B74-8D47-460B-8A78-56970BD6FE56}" type="pres">
      <dgm:prSet presAssocID="{B4F79373-24B6-45DE-B747-55B270E28287}" presName="parentLin" presStyleCnt="0"/>
      <dgm:spPr/>
    </dgm:pt>
    <dgm:pt modelId="{F381FE04-AC6E-4053-AF2E-DB433794FAD2}" type="pres">
      <dgm:prSet presAssocID="{B4F79373-24B6-45DE-B747-55B270E28287}" presName="parentLeftMargin" presStyleLbl="node1" presStyleIdx="0" presStyleCnt="2"/>
      <dgm:spPr/>
    </dgm:pt>
    <dgm:pt modelId="{1548A7EA-2C65-4CB2-92EB-86B249954E61}" type="pres">
      <dgm:prSet presAssocID="{B4F79373-24B6-45DE-B747-55B270E2828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27710FD-9B87-4CC6-96A6-D6C21E23470A}" type="pres">
      <dgm:prSet presAssocID="{B4F79373-24B6-45DE-B747-55B270E28287}" presName="negativeSpace" presStyleCnt="0"/>
      <dgm:spPr/>
    </dgm:pt>
    <dgm:pt modelId="{E4E4840B-6133-46C9-85D8-2619C443BD37}" type="pres">
      <dgm:prSet presAssocID="{B4F79373-24B6-45DE-B747-55B270E28287}" presName="childText" presStyleLbl="conFgAcc1" presStyleIdx="0" presStyleCnt="2">
        <dgm:presLayoutVars>
          <dgm:bulletEnabled val="1"/>
        </dgm:presLayoutVars>
      </dgm:prSet>
      <dgm:spPr/>
    </dgm:pt>
    <dgm:pt modelId="{4035B174-8F24-4D05-B9B3-DB2A65220CDE}" type="pres">
      <dgm:prSet presAssocID="{5C601128-5F83-4CEF-9AA2-016293FF8529}" presName="spaceBetweenRectangles" presStyleCnt="0"/>
      <dgm:spPr/>
    </dgm:pt>
    <dgm:pt modelId="{66368CA5-1E29-43EE-95A4-F94BA0D18484}" type="pres">
      <dgm:prSet presAssocID="{F0FE1FB2-C47F-4730-917F-9CEDD0E66A78}" presName="parentLin" presStyleCnt="0"/>
      <dgm:spPr/>
    </dgm:pt>
    <dgm:pt modelId="{F754C9CF-9B4F-40D0-935E-1AE66F732043}" type="pres">
      <dgm:prSet presAssocID="{F0FE1FB2-C47F-4730-917F-9CEDD0E66A78}" presName="parentLeftMargin" presStyleLbl="node1" presStyleIdx="0" presStyleCnt="2"/>
      <dgm:spPr/>
    </dgm:pt>
    <dgm:pt modelId="{05040308-9C83-4DD0-ACBF-EA551132B694}" type="pres">
      <dgm:prSet presAssocID="{F0FE1FB2-C47F-4730-917F-9CEDD0E66A7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8B5F2C1-53B9-4E31-870E-973C0ACBD844}" type="pres">
      <dgm:prSet presAssocID="{F0FE1FB2-C47F-4730-917F-9CEDD0E66A78}" presName="negativeSpace" presStyleCnt="0"/>
      <dgm:spPr/>
    </dgm:pt>
    <dgm:pt modelId="{E08023E9-BDFE-45AE-811C-93641891E2E1}" type="pres">
      <dgm:prSet presAssocID="{F0FE1FB2-C47F-4730-917F-9CEDD0E66A7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B12AE0E-9107-4D88-85D0-3DF6371823A8}" type="presOf" srcId="{A9AE0D2B-3C1D-4A97-A9DD-5A7503E4CB20}" destId="{E4E4840B-6133-46C9-85D8-2619C443BD37}" srcOrd="0" destOrd="0" presId="urn:microsoft.com/office/officeart/2005/8/layout/list1"/>
    <dgm:cxn modelId="{430EB35E-D491-4AEA-9A93-48F0B1B81FCC}" srcId="{6ED6E5C5-03AD-4501-B9F3-CE042DB823A7}" destId="{B4F79373-24B6-45DE-B747-55B270E28287}" srcOrd="0" destOrd="0" parTransId="{857CD575-B96C-4CEE-B8F3-83453243F7F4}" sibTransId="{5C601128-5F83-4CEF-9AA2-016293FF8529}"/>
    <dgm:cxn modelId="{A41D3060-9496-4F0B-929E-1EEC660A7821}" type="presOf" srcId="{F0FE1FB2-C47F-4730-917F-9CEDD0E66A78}" destId="{F754C9CF-9B4F-40D0-935E-1AE66F732043}" srcOrd="0" destOrd="0" presId="urn:microsoft.com/office/officeart/2005/8/layout/list1"/>
    <dgm:cxn modelId="{C7BE4855-91FF-4625-A4B7-90D2C1515475}" type="presOf" srcId="{B4F79373-24B6-45DE-B747-55B270E28287}" destId="{1548A7EA-2C65-4CB2-92EB-86B249954E61}" srcOrd="1" destOrd="0" presId="urn:microsoft.com/office/officeart/2005/8/layout/list1"/>
    <dgm:cxn modelId="{DCF5975A-437E-49C5-96CB-1F748D0DD0FF}" srcId="{6ED6E5C5-03AD-4501-B9F3-CE042DB823A7}" destId="{F0FE1FB2-C47F-4730-917F-9CEDD0E66A78}" srcOrd="1" destOrd="0" parTransId="{8AB30477-B65D-4C8C-B569-BC76DFB5D9B3}" sibTransId="{16C44E9A-065D-485B-825B-D1C149F84D5E}"/>
    <dgm:cxn modelId="{B1F1447B-AD2D-4892-B3D8-2D28A13E2CE2}" type="presOf" srcId="{1644DD4E-600A-403C-AD32-7FF432056D9D}" destId="{E4E4840B-6133-46C9-85D8-2619C443BD37}" srcOrd="0" destOrd="1" presId="urn:microsoft.com/office/officeart/2005/8/layout/list1"/>
    <dgm:cxn modelId="{901A958E-D555-4968-8CC1-0C84B04AFAD1}" srcId="{F0FE1FB2-C47F-4730-917F-9CEDD0E66A78}" destId="{E69DF6FF-D7AB-4EEA-9E8C-58E9A93767F1}" srcOrd="0" destOrd="0" parTransId="{ED9099C3-D5EF-4E42-9D52-35FB550885A6}" sibTransId="{1CF00F17-D205-4553-AC6D-5B6C52161572}"/>
    <dgm:cxn modelId="{44326DA3-1E53-4BC7-B253-E9F6B2CEE7C2}" type="presOf" srcId="{F0FE1FB2-C47F-4730-917F-9CEDD0E66A78}" destId="{05040308-9C83-4DD0-ACBF-EA551132B694}" srcOrd="1" destOrd="0" presId="urn:microsoft.com/office/officeart/2005/8/layout/list1"/>
    <dgm:cxn modelId="{C849FEAA-E168-4284-9CFA-31B5883EF0EC}" type="presOf" srcId="{B4F79373-24B6-45DE-B747-55B270E28287}" destId="{F381FE04-AC6E-4053-AF2E-DB433794FAD2}" srcOrd="0" destOrd="0" presId="urn:microsoft.com/office/officeart/2005/8/layout/list1"/>
    <dgm:cxn modelId="{0AED9DE8-AE2D-4781-A05D-EC054C5DF7F2}" type="presOf" srcId="{6ED6E5C5-03AD-4501-B9F3-CE042DB823A7}" destId="{589F4285-F37A-44E6-AD4B-5FBB1B6270BF}" srcOrd="0" destOrd="0" presId="urn:microsoft.com/office/officeart/2005/8/layout/list1"/>
    <dgm:cxn modelId="{933D1CEE-B2F3-4F22-8D03-2192E567FFBD}" srcId="{B4F79373-24B6-45DE-B747-55B270E28287}" destId="{1644DD4E-600A-403C-AD32-7FF432056D9D}" srcOrd="1" destOrd="0" parTransId="{4816C680-471A-4B54-91CD-445ABA0EBA0E}" sibTransId="{7920D6BE-B9F2-4787-8569-D8B05EB5A602}"/>
    <dgm:cxn modelId="{CC3468F9-D83B-4063-94C5-9947A52C26F4}" srcId="{B4F79373-24B6-45DE-B747-55B270E28287}" destId="{A9AE0D2B-3C1D-4A97-A9DD-5A7503E4CB20}" srcOrd="0" destOrd="0" parTransId="{07BF0368-4DBB-4405-AE36-EF898D4F26FF}" sibTransId="{E8BFABEE-513B-42B2-9B9A-68E09A3233F7}"/>
    <dgm:cxn modelId="{D41B5DFE-3480-4AA7-9E68-D8F7405E8983}" type="presOf" srcId="{E69DF6FF-D7AB-4EEA-9E8C-58E9A93767F1}" destId="{E08023E9-BDFE-45AE-811C-93641891E2E1}" srcOrd="0" destOrd="0" presId="urn:microsoft.com/office/officeart/2005/8/layout/list1"/>
    <dgm:cxn modelId="{62B170C4-BC45-4E0B-84A1-0DCE2B5053FA}" type="presParOf" srcId="{589F4285-F37A-44E6-AD4B-5FBB1B6270BF}" destId="{09A08B74-8D47-460B-8A78-56970BD6FE56}" srcOrd="0" destOrd="0" presId="urn:microsoft.com/office/officeart/2005/8/layout/list1"/>
    <dgm:cxn modelId="{329745A6-0825-4558-89B6-9ACD20CCA0DF}" type="presParOf" srcId="{09A08B74-8D47-460B-8A78-56970BD6FE56}" destId="{F381FE04-AC6E-4053-AF2E-DB433794FAD2}" srcOrd="0" destOrd="0" presId="urn:microsoft.com/office/officeart/2005/8/layout/list1"/>
    <dgm:cxn modelId="{9240F271-F0DB-4E41-BE7A-FA82C27DCCB6}" type="presParOf" srcId="{09A08B74-8D47-460B-8A78-56970BD6FE56}" destId="{1548A7EA-2C65-4CB2-92EB-86B249954E61}" srcOrd="1" destOrd="0" presId="urn:microsoft.com/office/officeart/2005/8/layout/list1"/>
    <dgm:cxn modelId="{6CBE0DD2-B232-482E-8B7A-685407AEBE42}" type="presParOf" srcId="{589F4285-F37A-44E6-AD4B-5FBB1B6270BF}" destId="{E27710FD-9B87-4CC6-96A6-D6C21E23470A}" srcOrd="1" destOrd="0" presId="urn:microsoft.com/office/officeart/2005/8/layout/list1"/>
    <dgm:cxn modelId="{230418B4-68D4-41D5-8DED-90B43D4F09CD}" type="presParOf" srcId="{589F4285-F37A-44E6-AD4B-5FBB1B6270BF}" destId="{E4E4840B-6133-46C9-85D8-2619C443BD37}" srcOrd="2" destOrd="0" presId="urn:microsoft.com/office/officeart/2005/8/layout/list1"/>
    <dgm:cxn modelId="{FDCF74B8-409E-4612-AD4D-595002CA88AB}" type="presParOf" srcId="{589F4285-F37A-44E6-AD4B-5FBB1B6270BF}" destId="{4035B174-8F24-4D05-B9B3-DB2A65220CDE}" srcOrd="3" destOrd="0" presId="urn:microsoft.com/office/officeart/2005/8/layout/list1"/>
    <dgm:cxn modelId="{DA970025-B2C1-45E5-8A8D-1BB51535E10C}" type="presParOf" srcId="{589F4285-F37A-44E6-AD4B-5FBB1B6270BF}" destId="{66368CA5-1E29-43EE-95A4-F94BA0D18484}" srcOrd="4" destOrd="0" presId="urn:microsoft.com/office/officeart/2005/8/layout/list1"/>
    <dgm:cxn modelId="{123139D7-05E8-440A-B3A0-3E9AC6B92B2F}" type="presParOf" srcId="{66368CA5-1E29-43EE-95A4-F94BA0D18484}" destId="{F754C9CF-9B4F-40D0-935E-1AE66F732043}" srcOrd="0" destOrd="0" presId="urn:microsoft.com/office/officeart/2005/8/layout/list1"/>
    <dgm:cxn modelId="{1478F57B-56CF-42E7-88A6-9141220B96F5}" type="presParOf" srcId="{66368CA5-1E29-43EE-95A4-F94BA0D18484}" destId="{05040308-9C83-4DD0-ACBF-EA551132B694}" srcOrd="1" destOrd="0" presId="urn:microsoft.com/office/officeart/2005/8/layout/list1"/>
    <dgm:cxn modelId="{E4C7EAD7-B048-4CC6-855C-22B1DC11A236}" type="presParOf" srcId="{589F4285-F37A-44E6-AD4B-5FBB1B6270BF}" destId="{A8B5F2C1-53B9-4E31-870E-973C0ACBD844}" srcOrd="5" destOrd="0" presId="urn:microsoft.com/office/officeart/2005/8/layout/list1"/>
    <dgm:cxn modelId="{7EAA32A6-91C8-4D8F-B0AD-949F1D99345A}" type="presParOf" srcId="{589F4285-F37A-44E6-AD4B-5FBB1B6270BF}" destId="{E08023E9-BDFE-45AE-811C-93641891E2E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4D0368-9BE2-4938-89E7-2B85A6A4367D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001EE3B-664E-408D-944C-9D7909B73F67}">
      <dgm:prSet/>
      <dgm:spPr/>
      <dgm:t>
        <a:bodyPr/>
        <a:lstStyle/>
        <a:p>
          <a:r>
            <a:rPr lang="en-US" altLang="ko-KR" dirty="0"/>
            <a:t>Horizontal Sharding Concept:</a:t>
          </a:r>
          <a:endParaRPr lang="en-US" dirty="0"/>
        </a:p>
      </dgm:t>
    </dgm:pt>
    <dgm:pt modelId="{6EE1D8BC-750A-4269-B51E-58CEE6A27027}" type="parTrans" cxnId="{99CEE8E8-0127-4780-8C38-4AFABD5543D6}">
      <dgm:prSet/>
      <dgm:spPr/>
      <dgm:t>
        <a:bodyPr/>
        <a:lstStyle/>
        <a:p>
          <a:endParaRPr lang="en-US"/>
        </a:p>
      </dgm:t>
    </dgm:pt>
    <dgm:pt modelId="{A9D11C36-3AD5-4105-A887-939A33D3046A}" type="sibTrans" cxnId="{99CEE8E8-0127-4780-8C38-4AFABD5543D6}">
      <dgm:prSet/>
      <dgm:spPr/>
      <dgm:t>
        <a:bodyPr/>
        <a:lstStyle/>
        <a:p>
          <a:endParaRPr lang="en-US"/>
        </a:p>
      </dgm:t>
    </dgm:pt>
    <dgm:pt modelId="{51079659-13B5-454D-B09C-210D6E1F82EF}">
      <dgm:prSet/>
      <dgm:spPr/>
      <dgm:t>
        <a:bodyPr/>
        <a:lstStyle/>
        <a:p>
          <a:r>
            <a:rPr lang="en-US" altLang="ko-KR" dirty="0"/>
            <a:t>A method of dividing the world according to terrain on a two-dimensional plane</a:t>
          </a:r>
          <a:endParaRPr lang="ko-KR" altLang="en-US" dirty="0"/>
        </a:p>
      </dgm:t>
    </dgm:pt>
    <dgm:pt modelId="{E84502C5-0DE7-4C32-BCCF-1B4B070C0CD5}" type="parTrans" cxnId="{544591B2-9FB5-43D5-98BB-43F2629F1B96}">
      <dgm:prSet/>
      <dgm:spPr/>
      <dgm:t>
        <a:bodyPr/>
        <a:lstStyle/>
        <a:p>
          <a:pPr latinLnBrk="1"/>
          <a:endParaRPr lang="ko-KR" altLang="en-US"/>
        </a:p>
      </dgm:t>
    </dgm:pt>
    <dgm:pt modelId="{B6532B35-0995-41CF-B945-4A4882D9D6E8}" type="sibTrans" cxnId="{544591B2-9FB5-43D5-98BB-43F2629F1B96}">
      <dgm:prSet/>
      <dgm:spPr/>
      <dgm:t>
        <a:bodyPr/>
        <a:lstStyle/>
        <a:p>
          <a:pPr latinLnBrk="1"/>
          <a:endParaRPr lang="ko-KR" altLang="en-US"/>
        </a:p>
      </dgm:t>
    </dgm:pt>
    <dgm:pt modelId="{EA1EE27A-9BE9-46F8-9A42-3968FF133087}">
      <dgm:prSet/>
      <dgm:spPr/>
      <dgm:t>
        <a:bodyPr/>
        <a:lstStyle/>
        <a:p>
          <a:r>
            <a:rPr lang="en-US" altLang="ko-KR" dirty="0"/>
            <a:t>Example: Dividing the world into several areas and managing each area with a separate process</a:t>
          </a:r>
          <a:endParaRPr lang="ko-KR" altLang="en-US" dirty="0"/>
        </a:p>
      </dgm:t>
    </dgm:pt>
    <dgm:pt modelId="{08615255-103A-49F8-B231-C7DA0744326C}" type="parTrans" cxnId="{FF3DB0CE-449E-45FA-921F-7AAC1266400C}">
      <dgm:prSet/>
      <dgm:spPr/>
      <dgm:t>
        <a:bodyPr/>
        <a:lstStyle/>
        <a:p>
          <a:pPr latinLnBrk="1"/>
          <a:endParaRPr lang="ko-KR" altLang="en-US"/>
        </a:p>
      </dgm:t>
    </dgm:pt>
    <dgm:pt modelId="{FD499BB7-7C80-46E6-BAC2-2153E7BD604D}" type="sibTrans" cxnId="{FF3DB0CE-449E-45FA-921F-7AAC1266400C}">
      <dgm:prSet/>
      <dgm:spPr/>
      <dgm:t>
        <a:bodyPr/>
        <a:lstStyle/>
        <a:p>
          <a:pPr latinLnBrk="1"/>
          <a:endParaRPr lang="ko-KR" altLang="en-US"/>
        </a:p>
      </dgm:t>
    </dgm:pt>
    <dgm:pt modelId="{020E9380-54C6-4169-A323-2C90FD9BF155}">
      <dgm:prSet/>
      <dgm:spPr/>
      <dgm:t>
        <a:bodyPr/>
        <a:lstStyle/>
        <a:p>
          <a:r>
            <a:rPr lang="en-US" altLang="ko-KR" dirty="0"/>
            <a:t>Separate management is required when moving between areas</a:t>
          </a:r>
          <a:endParaRPr lang="ko-KR" altLang="en-US" dirty="0"/>
        </a:p>
      </dgm:t>
    </dgm:pt>
    <dgm:pt modelId="{DC751D59-946F-43B5-9FAE-CF8755841928}" type="parTrans" cxnId="{1F5D3998-A4FB-43C9-A0F3-0A29C1C43769}">
      <dgm:prSet/>
      <dgm:spPr/>
      <dgm:t>
        <a:bodyPr/>
        <a:lstStyle/>
        <a:p>
          <a:pPr latinLnBrk="1"/>
          <a:endParaRPr lang="ko-KR" altLang="en-US"/>
        </a:p>
      </dgm:t>
    </dgm:pt>
    <dgm:pt modelId="{0F112B13-E44A-485F-AA03-639AA0109505}" type="sibTrans" cxnId="{1F5D3998-A4FB-43C9-A0F3-0A29C1C43769}">
      <dgm:prSet/>
      <dgm:spPr/>
      <dgm:t>
        <a:bodyPr/>
        <a:lstStyle/>
        <a:p>
          <a:pPr latinLnBrk="1"/>
          <a:endParaRPr lang="ko-KR" altLang="en-US"/>
        </a:p>
      </dgm:t>
    </dgm:pt>
    <dgm:pt modelId="{8496520A-EC6B-45E6-9D3F-C95DD77072B7}">
      <dgm:prSet/>
      <dgm:spPr/>
      <dgm:t>
        <a:bodyPr/>
        <a:lstStyle/>
        <a:p>
          <a:r>
            <a:rPr lang="en-US" altLang="ko-KR" dirty="0"/>
            <a:t>Vertical Sharding Concept:</a:t>
          </a:r>
          <a:endParaRPr lang="ko-KR" altLang="en-US" dirty="0"/>
        </a:p>
      </dgm:t>
    </dgm:pt>
    <dgm:pt modelId="{166EF6C2-E49B-4D69-8115-FBE11D332248}" type="parTrans" cxnId="{6B9976DC-0F58-45C2-B90B-C94638D5BF17}">
      <dgm:prSet/>
      <dgm:spPr/>
      <dgm:t>
        <a:bodyPr/>
        <a:lstStyle/>
        <a:p>
          <a:pPr latinLnBrk="1"/>
          <a:endParaRPr lang="ko-KR" altLang="en-US"/>
        </a:p>
      </dgm:t>
    </dgm:pt>
    <dgm:pt modelId="{D2F507B8-31AE-43E6-A64B-5375E03981A4}" type="sibTrans" cxnId="{6B9976DC-0F58-45C2-B90B-C94638D5BF17}">
      <dgm:prSet/>
      <dgm:spPr/>
      <dgm:t>
        <a:bodyPr/>
        <a:lstStyle/>
        <a:p>
          <a:pPr latinLnBrk="1"/>
          <a:endParaRPr lang="ko-KR" altLang="en-US"/>
        </a:p>
      </dgm:t>
    </dgm:pt>
    <dgm:pt modelId="{B5D6CF6F-AC84-4E52-8912-304AD39D0B79}">
      <dgm:prSet/>
      <dgm:spPr/>
      <dgm:t>
        <a:bodyPr/>
        <a:lstStyle/>
        <a:p>
          <a:r>
            <a:rPr lang="en-US" altLang="ko-KR" dirty="0"/>
            <a:t>Separating servers and managing them according to function</a:t>
          </a:r>
          <a:endParaRPr lang="ko-KR" altLang="en-US" dirty="0"/>
        </a:p>
      </dgm:t>
    </dgm:pt>
    <dgm:pt modelId="{6C72B846-D926-4013-8555-609DD216C417}" type="parTrans" cxnId="{63403152-36D6-4A83-9372-61BA9E84C107}">
      <dgm:prSet/>
      <dgm:spPr/>
      <dgm:t>
        <a:bodyPr/>
        <a:lstStyle/>
        <a:p>
          <a:pPr latinLnBrk="1"/>
          <a:endParaRPr lang="ko-KR" altLang="en-US"/>
        </a:p>
      </dgm:t>
    </dgm:pt>
    <dgm:pt modelId="{B7E9BDCC-64AF-4260-8458-B7756639CECA}" type="sibTrans" cxnId="{63403152-36D6-4A83-9372-61BA9E84C107}">
      <dgm:prSet/>
      <dgm:spPr/>
      <dgm:t>
        <a:bodyPr/>
        <a:lstStyle/>
        <a:p>
          <a:pPr latinLnBrk="1"/>
          <a:endParaRPr lang="ko-KR" altLang="en-US"/>
        </a:p>
      </dgm:t>
    </dgm:pt>
    <dgm:pt modelId="{B0EB2058-92BF-4C71-96A1-3F2085B3A104}">
      <dgm:prSet/>
      <dgm:spPr/>
      <dgm:t>
        <a:bodyPr/>
        <a:lstStyle/>
        <a:p>
          <a:r>
            <a:rPr lang="en-US" altLang="ko-KR" dirty="0"/>
            <a:t>Example: Separating by function such as combat, movement, NPC management</a:t>
          </a:r>
          <a:endParaRPr lang="ko-KR" altLang="en-US" dirty="0"/>
        </a:p>
      </dgm:t>
    </dgm:pt>
    <dgm:pt modelId="{66BBDA9B-8BEB-4569-BD13-D34DECF75327}" type="parTrans" cxnId="{CD5B53F2-121C-4AD4-B948-310D24E5F409}">
      <dgm:prSet/>
      <dgm:spPr/>
      <dgm:t>
        <a:bodyPr/>
        <a:lstStyle/>
        <a:p>
          <a:pPr latinLnBrk="1"/>
          <a:endParaRPr lang="ko-KR" altLang="en-US"/>
        </a:p>
      </dgm:t>
    </dgm:pt>
    <dgm:pt modelId="{BD59D7A5-DD2B-4F7B-B705-EF3A86B76CA5}" type="sibTrans" cxnId="{CD5B53F2-121C-4AD4-B948-310D24E5F409}">
      <dgm:prSet/>
      <dgm:spPr/>
      <dgm:t>
        <a:bodyPr/>
        <a:lstStyle/>
        <a:p>
          <a:pPr latinLnBrk="1"/>
          <a:endParaRPr lang="ko-KR" altLang="en-US"/>
        </a:p>
      </dgm:t>
    </dgm:pt>
    <dgm:pt modelId="{725ACDC0-D583-4617-9BD6-7C12390060AF}">
      <dgm:prSet/>
      <dgm:spPr/>
      <dgm:t>
        <a:bodyPr/>
        <a:lstStyle/>
        <a:p>
          <a:r>
            <a:rPr lang="en-US" altLang="ko-KR" dirty="0"/>
            <a:t>Performance optimization is possible by managing each function independently</a:t>
          </a:r>
          <a:endParaRPr lang="ko-KR" altLang="en-US" dirty="0"/>
        </a:p>
      </dgm:t>
    </dgm:pt>
    <dgm:pt modelId="{8793A1AC-948F-4979-8A6E-47A659862B90}" type="parTrans" cxnId="{2AEBC759-F40A-43D9-91EE-258274AE5DC2}">
      <dgm:prSet/>
      <dgm:spPr/>
      <dgm:t>
        <a:bodyPr/>
        <a:lstStyle/>
        <a:p>
          <a:pPr latinLnBrk="1"/>
          <a:endParaRPr lang="ko-KR" altLang="en-US"/>
        </a:p>
      </dgm:t>
    </dgm:pt>
    <dgm:pt modelId="{A3F5F76C-47F4-4F94-A188-4F06C6F05EE2}" type="sibTrans" cxnId="{2AEBC759-F40A-43D9-91EE-258274AE5DC2}">
      <dgm:prSet/>
      <dgm:spPr/>
      <dgm:t>
        <a:bodyPr/>
        <a:lstStyle/>
        <a:p>
          <a:pPr latinLnBrk="1"/>
          <a:endParaRPr lang="ko-KR" altLang="en-US"/>
        </a:p>
      </dgm:t>
    </dgm:pt>
    <dgm:pt modelId="{0D554C63-CB89-4986-B6B7-F0E88F45F00A}" type="pres">
      <dgm:prSet presAssocID="{874D0368-9BE2-4938-89E7-2B85A6A4367D}" presName="linear" presStyleCnt="0">
        <dgm:presLayoutVars>
          <dgm:dir/>
          <dgm:animLvl val="lvl"/>
          <dgm:resizeHandles val="exact"/>
        </dgm:presLayoutVars>
      </dgm:prSet>
      <dgm:spPr/>
    </dgm:pt>
    <dgm:pt modelId="{A071B4EB-9E60-4F4E-A295-4392F2E4EE53}" type="pres">
      <dgm:prSet presAssocID="{1001EE3B-664E-408D-944C-9D7909B73F67}" presName="parentLin" presStyleCnt="0"/>
      <dgm:spPr/>
    </dgm:pt>
    <dgm:pt modelId="{16208534-C03A-4E4C-9028-B50B21835AFE}" type="pres">
      <dgm:prSet presAssocID="{1001EE3B-664E-408D-944C-9D7909B73F67}" presName="parentLeftMargin" presStyleLbl="node1" presStyleIdx="0" presStyleCnt="2"/>
      <dgm:spPr/>
    </dgm:pt>
    <dgm:pt modelId="{058457ED-8169-4B15-96F8-89AE8249241F}" type="pres">
      <dgm:prSet presAssocID="{1001EE3B-664E-408D-944C-9D7909B73F6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E1D509F-0559-4DF1-A67B-640504AA5A6B}" type="pres">
      <dgm:prSet presAssocID="{1001EE3B-664E-408D-944C-9D7909B73F67}" presName="negativeSpace" presStyleCnt="0"/>
      <dgm:spPr/>
    </dgm:pt>
    <dgm:pt modelId="{CCD613FA-1673-4D11-836A-7C90C4F7762D}" type="pres">
      <dgm:prSet presAssocID="{1001EE3B-664E-408D-944C-9D7909B73F67}" presName="childText" presStyleLbl="conFgAcc1" presStyleIdx="0" presStyleCnt="2">
        <dgm:presLayoutVars>
          <dgm:bulletEnabled val="1"/>
        </dgm:presLayoutVars>
      </dgm:prSet>
      <dgm:spPr/>
    </dgm:pt>
    <dgm:pt modelId="{43ECC6ED-4F93-4886-9753-C5C863F5AA63}" type="pres">
      <dgm:prSet presAssocID="{A9D11C36-3AD5-4105-A887-939A33D3046A}" presName="spaceBetweenRectangles" presStyleCnt="0"/>
      <dgm:spPr/>
    </dgm:pt>
    <dgm:pt modelId="{CFCACE04-2FFB-4C37-BE63-C5CF870AC879}" type="pres">
      <dgm:prSet presAssocID="{8496520A-EC6B-45E6-9D3F-C95DD77072B7}" presName="parentLin" presStyleCnt="0"/>
      <dgm:spPr/>
    </dgm:pt>
    <dgm:pt modelId="{596D5534-FC4F-45D8-A1CF-DBA2DE0E6170}" type="pres">
      <dgm:prSet presAssocID="{8496520A-EC6B-45E6-9D3F-C95DD77072B7}" presName="parentLeftMargin" presStyleLbl="node1" presStyleIdx="0" presStyleCnt="2"/>
      <dgm:spPr/>
    </dgm:pt>
    <dgm:pt modelId="{6E4F3D69-EB3B-4665-A198-F10A649415D3}" type="pres">
      <dgm:prSet presAssocID="{8496520A-EC6B-45E6-9D3F-C95DD77072B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3241362-7209-4308-86BA-733FCBB4FB55}" type="pres">
      <dgm:prSet presAssocID="{8496520A-EC6B-45E6-9D3F-C95DD77072B7}" presName="negativeSpace" presStyleCnt="0"/>
      <dgm:spPr/>
    </dgm:pt>
    <dgm:pt modelId="{23BEF278-6251-4A63-89AA-80E144FFCECE}" type="pres">
      <dgm:prSet presAssocID="{8496520A-EC6B-45E6-9D3F-C95DD77072B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60CE80C-9B6C-40FB-ABC3-ED22F2612842}" type="presOf" srcId="{8496520A-EC6B-45E6-9D3F-C95DD77072B7}" destId="{596D5534-FC4F-45D8-A1CF-DBA2DE0E6170}" srcOrd="0" destOrd="0" presId="urn:microsoft.com/office/officeart/2005/8/layout/list1"/>
    <dgm:cxn modelId="{E2DDE638-F158-4AB6-BD7B-DC067D9F2C14}" type="presOf" srcId="{725ACDC0-D583-4617-9BD6-7C12390060AF}" destId="{23BEF278-6251-4A63-89AA-80E144FFCECE}" srcOrd="0" destOrd="2" presId="urn:microsoft.com/office/officeart/2005/8/layout/list1"/>
    <dgm:cxn modelId="{BA245241-7456-4BD8-B05E-43C6B2525742}" type="presOf" srcId="{8496520A-EC6B-45E6-9D3F-C95DD77072B7}" destId="{6E4F3D69-EB3B-4665-A198-F10A649415D3}" srcOrd="1" destOrd="0" presId="urn:microsoft.com/office/officeart/2005/8/layout/list1"/>
    <dgm:cxn modelId="{D5B3F249-D5C7-4FF7-87F2-EA829672D0DB}" type="presOf" srcId="{B0EB2058-92BF-4C71-96A1-3F2085B3A104}" destId="{23BEF278-6251-4A63-89AA-80E144FFCECE}" srcOrd="0" destOrd="1" presId="urn:microsoft.com/office/officeart/2005/8/layout/list1"/>
    <dgm:cxn modelId="{63403152-36D6-4A83-9372-61BA9E84C107}" srcId="{8496520A-EC6B-45E6-9D3F-C95DD77072B7}" destId="{B5D6CF6F-AC84-4E52-8912-304AD39D0B79}" srcOrd="0" destOrd="0" parTransId="{6C72B846-D926-4013-8555-609DD216C417}" sibTransId="{B7E9BDCC-64AF-4260-8458-B7756639CECA}"/>
    <dgm:cxn modelId="{2AEBC759-F40A-43D9-91EE-258274AE5DC2}" srcId="{B5D6CF6F-AC84-4E52-8912-304AD39D0B79}" destId="{725ACDC0-D583-4617-9BD6-7C12390060AF}" srcOrd="1" destOrd="0" parTransId="{8793A1AC-948F-4979-8A6E-47A659862B90}" sibTransId="{A3F5F76C-47F4-4F94-A188-4F06C6F05EE2}"/>
    <dgm:cxn modelId="{B3112984-DC3E-4F5E-8D37-C17D38AFC5DA}" type="presOf" srcId="{51079659-13B5-454D-B09C-210D6E1F82EF}" destId="{CCD613FA-1673-4D11-836A-7C90C4F7762D}" srcOrd="0" destOrd="0" presId="urn:microsoft.com/office/officeart/2005/8/layout/list1"/>
    <dgm:cxn modelId="{08527486-5A17-4BA0-A59B-92C31D6648EC}" type="presOf" srcId="{1001EE3B-664E-408D-944C-9D7909B73F67}" destId="{058457ED-8169-4B15-96F8-89AE8249241F}" srcOrd="1" destOrd="0" presId="urn:microsoft.com/office/officeart/2005/8/layout/list1"/>
    <dgm:cxn modelId="{6FF93787-C9F3-4122-B5C5-03F6C81F5F3F}" type="presOf" srcId="{B5D6CF6F-AC84-4E52-8912-304AD39D0B79}" destId="{23BEF278-6251-4A63-89AA-80E144FFCECE}" srcOrd="0" destOrd="0" presId="urn:microsoft.com/office/officeart/2005/8/layout/list1"/>
    <dgm:cxn modelId="{486DF28A-155A-4F2A-8E3D-EA02842E6BA3}" type="presOf" srcId="{020E9380-54C6-4169-A323-2C90FD9BF155}" destId="{CCD613FA-1673-4D11-836A-7C90C4F7762D}" srcOrd="0" destOrd="2" presId="urn:microsoft.com/office/officeart/2005/8/layout/list1"/>
    <dgm:cxn modelId="{1F5D3998-A4FB-43C9-A0F3-0A29C1C43769}" srcId="{51079659-13B5-454D-B09C-210D6E1F82EF}" destId="{020E9380-54C6-4169-A323-2C90FD9BF155}" srcOrd="1" destOrd="0" parTransId="{DC751D59-946F-43B5-9FAE-CF8755841928}" sibTransId="{0F112B13-E44A-485F-AA03-639AA0109505}"/>
    <dgm:cxn modelId="{693A7998-F2A4-447B-BCC1-8A38C529EA99}" type="presOf" srcId="{EA1EE27A-9BE9-46F8-9A42-3968FF133087}" destId="{CCD613FA-1673-4D11-836A-7C90C4F7762D}" srcOrd="0" destOrd="1" presId="urn:microsoft.com/office/officeart/2005/8/layout/list1"/>
    <dgm:cxn modelId="{624E69AC-C56B-4915-AF51-88E5D8918F0C}" type="presOf" srcId="{874D0368-9BE2-4938-89E7-2B85A6A4367D}" destId="{0D554C63-CB89-4986-B6B7-F0E88F45F00A}" srcOrd="0" destOrd="0" presId="urn:microsoft.com/office/officeart/2005/8/layout/list1"/>
    <dgm:cxn modelId="{20548CAF-A5C4-452D-A23B-75ACC92D6734}" type="presOf" srcId="{1001EE3B-664E-408D-944C-9D7909B73F67}" destId="{16208534-C03A-4E4C-9028-B50B21835AFE}" srcOrd="0" destOrd="0" presId="urn:microsoft.com/office/officeart/2005/8/layout/list1"/>
    <dgm:cxn modelId="{544591B2-9FB5-43D5-98BB-43F2629F1B96}" srcId="{1001EE3B-664E-408D-944C-9D7909B73F67}" destId="{51079659-13B5-454D-B09C-210D6E1F82EF}" srcOrd="0" destOrd="0" parTransId="{E84502C5-0DE7-4C32-BCCF-1B4B070C0CD5}" sibTransId="{B6532B35-0995-41CF-B945-4A4882D9D6E8}"/>
    <dgm:cxn modelId="{FF3DB0CE-449E-45FA-921F-7AAC1266400C}" srcId="{51079659-13B5-454D-B09C-210D6E1F82EF}" destId="{EA1EE27A-9BE9-46F8-9A42-3968FF133087}" srcOrd="0" destOrd="0" parTransId="{08615255-103A-49F8-B231-C7DA0744326C}" sibTransId="{FD499BB7-7C80-46E6-BAC2-2153E7BD604D}"/>
    <dgm:cxn modelId="{6B9976DC-0F58-45C2-B90B-C94638D5BF17}" srcId="{874D0368-9BE2-4938-89E7-2B85A6A4367D}" destId="{8496520A-EC6B-45E6-9D3F-C95DD77072B7}" srcOrd="1" destOrd="0" parTransId="{166EF6C2-E49B-4D69-8115-FBE11D332248}" sibTransId="{D2F507B8-31AE-43E6-A64B-5375E03981A4}"/>
    <dgm:cxn modelId="{99CEE8E8-0127-4780-8C38-4AFABD5543D6}" srcId="{874D0368-9BE2-4938-89E7-2B85A6A4367D}" destId="{1001EE3B-664E-408D-944C-9D7909B73F67}" srcOrd="0" destOrd="0" parTransId="{6EE1D8BC-750A-4269-B51E-58CEE6A27027}" sibTransId="{A9D11C36-3AD5-4105-A887-939A33D3046A}"/>
    <dgm:cxn modelId="{CD5B53F2-121C-4AD4-B948-310D24E5F409}" srcId="{B5D6CF6F-AC84-4E52-8912-304AD39D0B79}" destId="{B0EB2058-92BF-4C71-96A1-3F2085B3A104}" srcOrd="0" destOrd="0" parTransId="{66BBDA9B-8BEB-4569-BD13-D34DECF75327}" sibTransId="{BD59D7A5-DD2B-4F7B-B705-EF3A86B76CA5}"/>
    <dgm:cxn modelId="{CA5B0AED-859F-42CC-9C88-49DAA261F16B}" type="presParOf" srcId="{0D554C63-CB89-4986-B6B7-F0E88F45F00A}" destId="{A071B4EB-9E60-4F4E-A295-4392F2E4EE53}" srcOrd="0" destOrd="0" presId="urn:microsoft.com/office/officeart/2005/8/layout/list1"/>
    <dgm:cxn modelId="{618902D3-8007-4953-8BFB-9551EB21877F}" type="presParOf" srcId="{A071B4EB-9E60-4F4E-A295-4392F2E4EE53}" destId="{16208534-C03A-4E4C-9028-B50B21835AFE}" srcOrd="0" destOrd="0" presId="urn:microsoft.com/office/officeart/2005/8/layout/list1"/>
    <dgm:cxn modelId="{AB722FFB-F706-4DA4-8DFC-661FD0FF3437}" type="presParOf" srcId="{A071B4EB-9E60-4F4E-A295-4392F2E4EE53}" destId="{058457ED-8169-4B15-96F8-89AE8249241F}" srcOrd="1" destOrd="0" presId="urn:microsoft.com/office/officeart/2005/8/layout/list1"/>
    <dgm:cxn modelId="{19D62245-79FA-4296-9703-E84E96DBF51D}" type="presParOf" srcId="{0D554C63-CB89-4986-B6B7-F0E88F45F00A}" destId="{3E1D509F-0559-4DF1-A67B-640504AA5A6B}" srcOrd="1" destOrd="0" presId="urn:microsoft.com/office/officeart/2005/8/layout/list1"/>
    <dgm:cxn modelId="{F2CE5455-6F25-4CA1-8191-233C33F0D992}" type="presParOf" srcId="{0D554C63-CB89-4986-B6B7-F0E88F45F00A}" destId="{CCD613FA-1673-4D11-836A-7C90C4F7762D}" srcOrd="2" destOrd="0" presId="urn:microsoft.com/office/officeart/2005/8/layout/list1"/>
    <dgm:cxn modelId="{699FC899-1746-41FA-BF5A-8451F26B0F99}" type="presParOf" srcId="{0D554C63-CB89-4986-B6B7-F0E88F45F00A}" destId="{43ECC6ED-4F93-4886-9753-C5C863F5AA63}" srcOrd="3" destOrd="0" presId="urn:microsoft.com/office/officeart/2005/8/layout/list1"/>
    <dgm:cxn modelId="{EFAAE8F7-2FE3-4B70-9453-D1D1E1DFA26D}" type="presParOf" srcId="{0D554C63-CB89-4986-B6B7-F0E88F45F00A}" destId="{CFCACE04-2FFB-4C37-BE63-C5CF870AC879}" srcOrd="4" destOrd="0" presId="urn:microsoft.com/office/officeart/2005/8/layout/list1"/>
    <dgm:cxn modelId="{D060ECEB-8941-4FB0-9385-1E394521423D}" type="presParOf" srcId="{CFCACE04-2FFB-4C37-BE63-C5CF870AC879}" destId="{596D5534-FC4F-45D8-A1CF-DBA2DE0E6170}" srcOrd="0" destOrd="0" presId="urn:microsoft.com/office/officeart/2005/8/layout/list1"/>
    <dgm:cxn modelId="{3F68B960-266E-4BFB-9897-F2C690ECD9BA}" type="presParOf" srcId="{CFCACE04-2FFB-4C37-BE63-C5CF870AC879}" destId="{6E4F3D69-EB3B-4665-A198-F10A649415D3}" srcOrd="1" destOrd="0" presId="urn:microsoft.com/office/officeart/2005/8/layout/list1"/>
    <dgm:cxn modelId="{A0A71027-DF2C-43F0-A18B-72FD8C248AB0}" type="presParOf" srcId="{0D554C63-CB89-4986-B6B7-F0E88F45F00A}" destId="{B3241362-7209-4308-86BA-733FCBB4FB55}" srcOrd="5" destOrd="0" presId="urn:microsoft.com/office/officeart/2005/8/layout/list1"/>
    <dgm:cxn modelId="{06CBFE0B-1E92-49EF-8B32-7C497CB0ADC5}" type="presParOf" srcId="{0D554C63-CB89-4986-B6B7-F0E88F45F00A}" destId="{23BEF278-6251-4A63-89AA-80E144FFCEC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C59021-275D-4423-A56C-F74D6E012991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399A8E5-EA64-4E91-B519-3BBABBE00540}">
      <dgm:prSet/>
      <dgm:spPr/>
      <dgm:t>
        <a:bodyPr/>
        <a:lstStyle/>
        <a:p>
          <a:r>
            <a:rPr lang="en-US" altLang="ko-KR" dirty="0"/>
            <a:t>Importance of compartmentalization:</a:t>
          </a:r>
          <a:endParaRPr lang="ko-KR" altLang="en-US" dirty="0"/>
        </a:p>
      </dgm:t>
    </dgm:pt>
    <dgm:pt modelId="{6CC4A79C-8F8B-4B03-A961-90F9E38B23C7}" type="parTrans" cxnId="{17E4CADE-038C-48D8-BC8A-EDE12E8B04D5}">
      <dgm:prSet/>
      <dgm:spPr/>
      <dgm:t>
        <a:bodyPr/>
        <a:lstStyle/>
        <a:p>
          <a:endParaRPr lang="en-US"/>
        </a:p>
      </dgm:t>
    </dgm:pt>
    <dgm:pt modelId="{9D51B1AA-BF56-482B-B380-EA941C87ED97}" type="sibTrans" cxnId="{17E4CADE-038C-48D8-BC8A-EDE12E8B04D5}">
      <dgm:prSet/>
      <dgm:spPr/>
      <dgm:t>
        <a:bodyPr/>
        <a:lstStyle/>
        <a:p>
          <a:endParaRPr lang="en-US"/>
        </a:p>
      </dgm:t>
    </dgm:pt>
    <dgm:pt modelId="{DA017939-A8AA-4BB6-90DC-AAD9DDFB8583}">
      <dgm:prSet/>
      <dgm:spPr/>
      <dgm:t>
        <a:bodyPr/>
        <a:lstStyle/>
        <a:p>
          <a:pPr latinLnBrk="1"/>
          <a:r>
            <a:rPr lang="en-US" altLang="ko-KR" dirty="0"/>
            <a:t>Simple multi-threading can lead to crashes and deadlocks, so compartmentalization is essential</a:t>
          </a:r>
          <a:endParaRPr lang="ko-KR" altLang="en-US" dirty="0"/>
        </a:p>
      </dgm:t>
    </dgm:pt>
    <dgm:pt modelId="{B4BE57A5-025F-4AF0-B141-4B0FEF84D800}" type="parTrans" cxnId="{FBBB8D43-81B1-47C0-B41E-7724EDA125A3}">
      <dgm:prSet/>
      <dgm:spPr/>
      <dgm:t>
        <a:bodyPr/>
        <a:lstStyle/>
        <a:p>
          <a:pPr latinLnBrk="1"/>
          <a:endParaRPr lang="ko-KR" altLang="en-US"/>
        </a:p>
      </dgm:t>
    </dgm:pt>
    <dgm:pt modelId="{14D7702E-755B-4E3E-BE47-9F9C98B83B82}" type="sibTrans" cxnId="{FBBB8D43-81B1-47C0-B41E-7724EDA125A3}">
      <dgm:prSet/>
      <dgm:spPr/>
      <dgm:t>
        <a:bodyPr/>
        <a:lstStyle/>
        <a:p>
          <a:pPr latinLnBrk="1"/>
          <a:endParaRPr lang="ko-KR" altLang="en-US"/>
        </a:p>
      </dgm:t>
    </dgm:pt>
    <dgm:pt modelId="{7D4F28D9-521D-461F-9C58-A7251BF19440}">
      <dgm:prSet/>
      <dgm:spPr/>
      <dgm:t>
        <a:bodyPr/>
        <a:lstStyle/>
        <a:p>
          <a:pPr latinLnBrk="1"/>
          <a:r>
            <a:rPr lang="en-US" altLang="ko-KR" dirty="0"/>
            <a:t>Careful compartmentalization is needed to enable efficient work distribution and interaction management</a:t>
          </a:r>
          <a:endParaRPr lang="en-US" dirty="0"/>
        </a:p>
      </dgm:t>
    </dgm:pt>
    <dgm:pt modelId="{B0D6F8FD-3AD9-4E07-9DFE-479BF22AE083}" type="parTrans" cxnId="{D0A0E4DF-F9A6-4760-A68F-DCFB0EC95B39}">
      <dgm:prSet/>
      <dgm:spPr/>
      <dgm:t>
        <a:bodyPr/>
        <a:lstStyle/>
        <a:p>
          <a:pPr latinLnBrk="1"/>
          <a:endParaRPr lang="ko-KR" altLang="en-US"/>
        </a:p>
      </dgm:t>
    </dgm:pt>
    <dgm:pt modelId="{ADB3C9BC-5CB4-4E7D-8C6C-8E037B46AA5B}" type="sibTrans" cxnId="{D0A0E4DF-F9A6-4760-A68F-DCFB0EC95B39}">
      <dgm:prSet/>
      <dgm:spPr/>
      <dgm:t>
        <a:bodyPr/>
        <a:lstStyle/>
        <a:p>
          <a:pPr latinLnBrk="1"/>
          <a:endParaRPr lang="ko-KR" altLang="en-US"/>
        </a:p>
      </dgm:t>
    </dgm:pt>
    <dgm:pt modelId="{1FEEF4A8-997A-49D8-8968-782E57746FD1}">
      <dgm:prSet/>
      <dgm:spPr/>
      <dgm:t>
        <a:bodyPr/>
        <a:lstStyle/>
        <a:p>
          <a:pPr latinLnBrk="1"/>
          <a:r>
            <a:rPr lang="en-US" altLang="ko-KR" dirty="0"/>
            <a:t>Next steps:</a:t>
          </a:r>
          <a:endParaRPr lang="ko-KR" altLang="en-US" dirty="0"/>
        </a:p>
      </dgm:t>
    </dgm:pt>
    <dgm:pt modelId="{C86444A4-3EF3-4A6C-96F6-56BF05991462}" type="parTrans" cxnId="{D42182BA-3E1E-4BE7-BBD2-17B8E0D97CE6}">
      <dgm:prSet/>
      <dgm:spPr/>
      <dgm:t>
        <a:bodyPr/>
        <a:lstStyle/>
        <a:p>
          <a:pPr latinLnBrk="1"/>
          <a:endParaRPr lang="ko-KR" altLang="en-US"/>
        </a:p>
      </dgm:t>
    </dgm:pt>
    <dgm:pt modelId="{BE927C68-EAD9-40AB-AFE8-C3EE2863A9E7}" type="sibTrans" cxnId="{D42182BA-3E1E-4BE7-BBD2-17B8E0D97CE6}">
      <dgm:prSet/>
      <dgm:spPr/>
      <dgm:t>
        <a:bodyPr/>
        <a:lstStyle/>
        <a:p>
          <a:pPr latinLnBrk="1"/>
          <a:endParaRPr lang="ko-KR" altLang="en-US"/>
        </a:p>
      </dgm:t>
    </dgm:pt>
    <dgm:pt modelId="{14D1A88F-6B9A-401F-A500-C386348BA493}">
      <dgm:prSet/>
      <dgm:spPr/>
      <dgm:t>
        <a:bodyPr/>
        <a:lstStyle/>
        <a:p>
          <a:pPr latinLnBrk="1"/>
          <a:r>
            <a:rPr lang="en-US" altLang="ko-KR" dirty="0"/>
            <a:t>Optimizing multi-threaded performance with various compartmentalization methods and structural approaches</a:t>
          </a:r>
          <a:endParaRPr lang="en-US" dirty="0"/>
        </a:p>
      </dgm:t>
    </dgm:pt>
    <dgm:pt modelId="{986DD982-422F-4FC1-BBC2-F3BC3A77C955}" type="parTrans" cxnId="{EF8AC5F1-3451-4D8D-8016-F568E938C0E8}">
      <dgm:prSet/>
      <dgm:spPr/>
      <dgm:t>
        <a:bodyPr/>
        <a:lstStyle/>
        <a:p>
          <a:pPr latinLnBrk="1"/>
          <a:endParaRPr lang="ko-KR" altLang="en-US"/>
        </a:p>
      </dgm:t>
    </dgm:pt>
    <dgm:pt modelId="{569E83F9-06D2-4914-87D6-498255E1ACBC}" type="sibTrans" cxnId="{EF8AC5F1-3451-4D8D-8016-F568E938C0E8}">
      <dgm:prSet/>
      <dgm:spPr/>
      <dgm:t>
        <a:bodyPr/>
        <a:lstStyle/>
        <a:p>
          <a:pPr latinLnBrk="1"/>
          <a:endParaRPr lang="ko-KR" altLang="en-US"/>
        </a:p>
      </dgm:t>
    </dgm:pt>
    <dgm:pt modelId="{0CD9A351-6AC9-4ABF-B4AC-03F7096C298A}" type="pres">
      <dgm:prSet presAssocID="{80C59021-275D-4423-A56C-F74D6E012991}" presName="linear" presStyleCnt="0">
        <dgm:presLayoutVars>
          <dgm:dir/>
          <dgm:animLvl val="lvl"/>
          <dgm:resizeHandles val="exact"/>
        </dgm:presLayoutVars>
      </dgm:prSet>
      <dgm:spPr/>
    </dgm:pt>
    <dgm:pt modelId="{17514A28-5B09-410F-A44B-8FC28185E46D}" type="pres">
      <dgm:prSet presAssocID="{9399A8E5-EA64-4E91-B519-3BBABBE00540}" presName="parentLin" presStyleCnt="0"/>
      <dgm:spPr/>
    </dgm:pt>
    <dgm:pt modelId="{B4022B41-0FDD-4DBE-8D36-97EAC99FEBDF}" type="pres">
      <dgm:prSet presAssocID="{9399A8E5-EA64-4E91-B519-3BBABBE00540}" presName="parentLeftMargin" presStyleLbl="node1" presStyleIdx="0" presStyleCnt="2"/>
      <dgm:spPr/>
    </dgm:pt>
    <dgm:pt modelId="{5B9C6DF3-CFF1-421C-AF2C-51E740DBFFA8}" type="pres">
      <dgm:prSet presAssocID="{9399A8E5-EA64-4E91-B519-3BBABBE0054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DEC171D-C658-4C2B-BC16-892C25F47800}" type="pres">
      <dgm:prSet presAssocID="{9399A8E5-EA64-4E91-B519-3BBABBE00540}" presName="negativeSpace" presStyleCnt="0"/>
      <dgm:spPr/>
    </dgm:pt>
    <dgm:pt modelId="{4A5A6950-184F-4D3D-88A3-244174E075E1}" type="pres">
      <dgm:prSet presAssocID="{9399A8E5-EA64-4E91-B519-3BBABBE00540}" presName="childText" presStyleLbl="conFgAcc1" presStyleIdx="0" presStyleCnt="2">
        <dgm:presLayoutVars>
          <dgm:bulletEnabled val="1"/>
        </dgm:presLayoutVars>
      </dgm:prSet>
      <dgm:spPr/>
    </dgm:pt>
    <dgm:pt modelId="{1BAF0F27-831B-41A1-B67C-950B56D550BC}" type="pres">
      <dgm:prSet presAssocID="{9D51B1AA-BF56-482B-B380-EA941C87ED97}" presName="spaceBetweenRectangles" presStyleCnt="0"/>
      <dgm:spPr/>
    </dgm:pt>
    <dgm:pt modelId="{E9322A1C-0EA8-4EA0-B270-247A634AC9B8}" type="pres">
      <dgm:prSet presAssocID="{1FEEF4A8-997A-49D8-8968-782E57746FD1}" presName="parentLin" presStyleCnt="0"/>
      <dgm:spPr/>
    </dgm:pt>
    <dgm:pt modelId="{66CD07C3-E738-4EFF-A5C9-E32331FED9D1}" type="pres">
      <dgm:prSet presAssocID="{1FEEF4A8-997A-49D8-8968-782E57746FD1}" presName="parentLeftMargin" presStyleLbl="node1" presStyleIdx="0" presStyleCnt="2"/>
      <dgm:spPr/>
    </dgm:pt>
    <dgm:pt modelId="{DE54C524-255C-40D2-8D99-A4780ADF0DFD}" type="pres">
      <dgm:prSet presAssocID="{1FEEF4A8-997A-49D8-8968-782E57746FD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0DD063B-A8D8-4468-A2CD-E54975E69B77}" type="pres">
      <dgm:prSet presAssocID="{1FEEF4A8-997A-49D8-8968-782E57746FD1}" presName="negativeSpace" presStyleCnt="0"/>
      <dgm:spPr/>
    </dgm:pt>
    <dgm:pt modelId="{DC7FA844-8716-4203-B91F-DBD29374C780}" type="pres">
      <dgm:prSet presAssocID="{1FEEF4A8-997A-49D8-8968-782E57746FD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1398001-D31F-4C1D-ADC2-0C67E3DB40F2}" type="presOf" srcId="{7D4F28D9-521D-461F-9C58-A7251BF19440}" destId="{4A5A6950-184F-4D3D-88A3-244174E075E1}" srcOrd="0" destOrd="1" presId="urn:microsoft.com/office/officeart/2005/8/layout/list1"/>
    <dgm:cxn modelId="{569B503C-BF25-452E-BFEF-85176CF7027D}" type="presOf" srcId="{9399A8E5-EA64-4E91-B519-3BBABBE00540}" destId="{B4022B41-0FDD-4DBE-8D36-97EAC99FEBDF}" srcOrd="0" destOrd="0" presId="urn:microsoft.com/office/officeart/2005/8/layout/list1"/>
    <dgm:cxn modelId="{FBBB8D43-81B1-47C0-B41E-7724EDA125A3}" srcId="{9399A8E5-EA64-4E91-B519-3BBABBE00540}" destId="{DA017939-A8AA-4BB6-90DC-AAD9DDFB8583}" srcOrd="0" destOrd="0" parTransId="{B4BE57A5-025F-4AF0-B141-4B0FEF84D800}" sibTransId="{14D7702E-755B-4E3E-BE47-9F9C98B83B82}"/>
    <dgm:cxn modelId="{6BB083A6-67DB-4CEB-82E2-312B282063AD}" type="presOf" srcId="{1FEEF4A8-997A-49D8-8968-782E57746FD1}" destId="{66CD07C3-E738-4EFF-A5C9-E32331FED9D1}" srcOrd="0" destOrd="0" presId="urn:microsoft.com/office/officeart/2005/8/layout/list1"/>
    <dgm:cxn modelId="{5B068AB0-3232-4601-A5CA-87E9D1847A42}" type="presOf" srcId="{80C59021-275D-4423-A56C-F74D6E012991}" destId="{0CD9A351-6AC9-4ABF-B4AC-03F7096C298A}" srcOrd="0" destOrd="0" presId="urn:microsoft.com/office/officeart/2005/8/layout/list1"/>
    <dgm:cxn modelId="{D42182BA-3E1E-4BE7-BBD2-17B8E0D97CE6}" srcId="{80C59021-275D-4423-A56C-F74D6E012991}" destId="{1FEEF4A8-997A-49D8-8968-782E57746FD1}" srcOrd="1" destOrd="0" parTransId="{C86444A4-3EF3-4A6C-96F6-56BF05991462}" sibTransId="{BE927C68-EAD9-40AB-AFE8-C3EE2863A9E7}"/>
    <dgm:cxn modelId="{F8FD31C0-0991-4020-9F55-21D272CE6D30}" type="presOf" srcId="{9399A8E5-EA64-4E91-B519-3BBABBE00540}" destId="{5B9C6DF3-CFF1-421C-AF2C-51E740DBFFA8}" srcOrd="1" destOrd="0" presId="urn:microsoft.com/office/officeart/2005/8/layout/list1"/>
    <dgm:cxn modelId="{F2C494D6-DD38-4D8A-A8A2-680F6957B8AA}" type="presOf" srcId="{DA017939-A8AA-4BB6-90DC-AAD9DDFB8583}" destId="{4A5A6950-184F-4D3D-88A3-244174E075E1}" srcOrd="0" destOrd="0" presId="urn:microsoft.com/office/officeart/2005/8/layout/list1"/>
    <dgm:cxn modelId="{17E4CADE-038C-48D8-BC8A-EDE12E8B04D5}" srcId="{80C59021-275D-4423-A56C-F74D6E012991}" destId="{9399A8E5-EA64-4E91-B519-3BBABBE00540}" srcOrd="0" destOrd="0" parTransId="{6CC4A79C-8F8B-4B03-A961-90F9E38B23C7}" sibTransId="{9D51B1AA-BF56-482B-B380-EA941C87ED97}"/>
    <dgm:cxn modelId="{D0A0E4DF-F9A6-4760-A68F-DCFB0EC95B39}" srcId="{9399A8E5-EA64-4E91-B519-3BBABBE00540}" destId="{7D4F28D9-521D-461F-9C58-A7251BF19440}" srcOrd="1" destOrd="0" parTransId="{B0D6F8FD-3AD9-4E07-9DFE-479BF22AE083}" sibTransId="{ADB3C9BC-5CB4-4E7D-8C6C-8E037B46AA5B}"/>
    <dgm:cxn modelId="{75A7BCED-6FCB-4AD1-9AB0-A3B069BFFD2D}" type="presOf" srcId="{14D1A88F-6B9A-401F-A500-C386348BA493}" destId="{DC7FA844-8716-4203-B91F-DBD29374C780}" srcOrd="0" destOrd="0" presId="urn:microsoft.com/office/officeart/2005/8/layout/list1"/>
    <dgm:cxn modelId="{7786DFEE-133F-4B85-A495-555FA99250D2}" type="presOf" srcId="{1FEEF4A8-997A-49D8-8968-782E57746FD1}" destId="{DE54C524-255C-40D2-8D99-A4780ADF0DFD}" srcOrd="1" destOrd="0" presId="urn:microsoft.com/office/officeart/2005/8/layout/list1"/>
    <dgm:cxn modelId="{EF8AC5F1-3451-4D8D-8016-F568E938C0E8}" srcId="{1FEEF4A8-997A-49D8-8968-782E57746FD1}" destId="{14D1A88F-6B9A-401F-A500-C386348BA493}" srcOrd="0" destOrd="0" parTransId="{986DD982-422F-4FC1-BBC2-F3BC3A77C955}" sibTransId="{569E83F9-06D2-4914-87D6-498255E1ACBC}"/>
    <dgm:cxn modelId="{A290B6A6-0B19-4CA6-A2E1-F1D19E7C893D}" type="presParOf" srcId="{0CD9A351-6AC9-4ABF-B4AC-03F7096C298A}" destId="{17514A28-5B09-410F-A44B-8FC28185E46D}" srcOrd="0" destOrd="0" presId="urn:microsoft.com/office/officeart/2005/8/layout/list1"/>
    <dgm:cxn modelId="{870CDF8F-D807-4BAB-9BFA-7DAE03BD8C76}" type="presParOf" srcId="{17514A28-5B09-410F-A44B-8FC28185E46D}" destId="{B4022B41-0FDD-4DBE-8D36-97EAC99FEBDF}" srcOrd="0" destOrd="0" presId="urn:microsoft.com/office/officeart/2005/8/layout/list1"/>
    <dgm:cxn modelId="{26E09A12-58D6-4AF0-9C75-434B1EC547BF}" type="presParOf" srcId="{17514A28-5B09-410F-A44B-8FC28185E46D}" destId="{5B9C6DF3-CFF1-421C-AF2C-51E740DBFFA8}" srcOrd="1" destOrd="0" presId="urn:microsoft.com/office/officeart/2005/8/layout/list1"/>
    <dgm:cxn modelId="{05924D01-AD49-4B8A-A6C9-AAF34D2F4844}" type="presParOf" srcId="{0CD9A351-6AC9-4ABF-B4AC-03F7096C298A}" destId="{EDEC171D-C658-4C2B-BC16-892C25F47800}" srcOrd="1" destOrd="0" presId="urn:microsoft.com/office/officeart/2005/8/layout/list1"/>
    <dgm:cxn modelId="{E2B4D23F-3DBE-48FC-80E3-5BF45FD2D9F7}" type="presParOf" srcId="{0CD9A351-6AC9-4ABF-B4AC-03F7096C298A}" destId="{4A5A6950-184F-4D3D-88A3-244174E075E1}" srcOrd="2" destOrd="0" presId="urn:microsoft.com/office/officeart/2005/8/layout/list1"/>
    <dgm:cxn modelId="{F8AC2DA3-C7FB-44C0-A154-10D6D490FF74}" type="presParOf" srcId="{0CD9A351-6AC9-4ABF-B4AC-03F7096C298A}" destId="{1BAF0F27-831B-41A1-B67C-950B56D550BC}" srcOrd="3" destOrd="0" presId="urn:microsoft.com/office/officeart/2005/8/layout/list1"/>
    <dgm:cxn modelId="{CD36F15A-2CAF-48FE-8B1D-17A0B10D1488}" type="presParOf" srcId="{0CD9A351-6AC9-4ABF-B4AC-03F7096C298A}" destId="{E9322A1C-0EA8-4EA0-B270-247A634AC9B8}" srcOrd="4" destOrd="0" presId="urn:microsoft.com/office/officeart/2005/8/layout/list1"/>
    <dgm:cxn modelId="{BBB23423-E951-483E-B745-76B454F6C339}" type="presParOf" srcId="{E9322A1C-0EA8-4EA0-B270-247A634AC9B8}" destId="{66CD07C3-E738-4EFF-A5C9-E32331FED9D1}" srcOrd="0" destOrd="0" presId="urn:microsoft.com/office/officeart/2005/8/layout/list1"/>
    <dgm:cxn modelId="{726A217F-6B56-45AB-9113-B80D6540421A}" type="presParOf" srcId="{E9322A1C-0EA8-4EA0-B270-247A634AC9B8}" destId="{DE54C524-255C-40D2-8D99-A4780ADF0DFD}" srcOrd="1" destOrd="0" presId="urn:microsoft.com/office/officeart/2005/8/layout/list1"/>
    <dgm:cxn modelId="{90BBFCC6-57EB-4552-A448-EF4B7C6EC994}" type="presParOf" srcId="{0CD9A351-6AC9-4ABF-B4AC-03F7096C298A}" destId="{40DD063B-A8D8-4468-A2CD-E54975E69B77}" srcOrd="5" destOrd="0" presId="urn:microsoft.com/office/officeart/2005/8/layout/list1"/>
    <dgm:cxn modelId="{290D702A-44DA-45CD-93B9-6DE0B7F00F79}" type="presParOf" srcId="{0CD9A351-6AC9-4ABF-B4AC-03F7096C298A}" destId="{DC7FA844-8716-4203-B91F-DBD29374C78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19991D-FE1C-460F-A3C0-E7226A0CFC95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F904918-602D-44A8-930B-E24152725A8C}">
      <dgm:prSet/>
      <dgm:spPr/>
      <dgm:t>
        <a:bodyPr/>
        <a:lstStyle/>
        <a:p>
          <a:r>
            <a:rPr lang="en-US" altLang="ko-KR" dirty="0"/>
            <a:t>Single process dependency:</a:t>
          </a:r>
          <a:endParaRPr lang="ko-KR" altLang="en-US" dirty="0"/>
        </a:p>
      </dgm:t>
    </dgm:pt>
    <dgm:pt modelId="{1E35E04A-A942-44DC-A6CE-BAE8BD3B6912}" type="parTrans" cxnId="{3EEF84A8-8450-4CA0-BA8B-AE3EB4F30FD3}">
      <dgm:prSet/>
      <dgm:spPr/>
      <dgm:t>
        <a:bodyPr/>
        <a:lstStyle/>
        <a:p>
          <a:endParaRPr lang="en-US"/>
        </a:p>
      </dgm:t>
    </dgm:pt>
    <dgm:pt modelId="{ADA8F9A7-2897-4A83-B156-B0A47BBC3EB1}" type="sibTrans" cxnId="{3EEF84A8-8450-4CA0-BA8B-AE3EB4F30FD3}">
      <dgm:prSet/>
      <dgm:spPr/>
      <dgm:t>
        <a:bodyPr/>
        <a:lstStyle/>
        <a:p>
          <a:endParaRPr lang="en-US"/>
        </a:p>
      </dgm:t>
    </dgm:pt>
    <dgm:pt modelId="{44FD1683-1657-4FA4-8E42-76BCE4B12344}">
      <dgm:prSet/>
      <dgm:spPr/>
      <dgm:t>
        <a:bodyPr/>
        <a:lstStyle/>
        <a:p>
          <a:pPr latinLnBrk="1"/>
          <a:r>
            <a:rPr lang="en-US" altLang="ko-KR" dirty="0"/>
            <a:t>Since server performance depends on a single process, as machine performance increases, the performance of the server process also improves.</a:t>
          </a:r>
          <a:endParaRPr lang="en-US" dirty="0"/>
        </a:p>
      </dgm:t>
    </dgm:pt>
    <dgm:pt modelId="{B479ADEF-C909-4AF0-90B1-920449B02CAE}" type="parTrans" cxnId="{0E8FFADC-BE83-4D4F-B4A3-9992CD99CA68}">
      <dgm:prSet/>
      <dgm:spPr/>
      <dgm:t>
        <a:bodyPr/>
        <a:lstStyle/>
        <a:p>
          <a:pPr latinLnBrk="1"/>
          <a:endParaRPr lang="ko-KR" altLang="en-US"/>
        </a:p>
      </dgm:t>
    </dgm:pt>
    <dgm:pt modelId="{74C451AB-1335-4A18-B244-943D49E7913E}" type="sibTrans" cxnId="{0E8FFADC-BE83-4D4F-B4A3-9992CD99CA68}">
      <dgm:prSet/>
      <dgm:spPr/>
      <dgm:t>
        <a:bodyPr/>
        <a:lstStyle/>
        <a:p>
          <a:pPr latinLnBrk="1"/>
          <a:endParaRPr lang="ko-KR" altLang="en-US"/>
        </a:p>
      </dgm:t>
    </dgm:pt>
    <dgm:pt modelId="{6519E975-D355-42C7-B634-8EF3D8384797}">
      <dgm:prSet/>
      <dgm:spPr/>
      <dgm:t>
        <a:bodyPr/>
        <a:lstStyle/>
        <a:p>
          <a:pPr latinLnBrk="1"/>
          <a:r>
            <a:rPr lang="en-US" altLang="ko-KR" dirty="0"/>
            <a:t>As machine performance increases, the server's ability to handle concurrent users increases.</a:t>
          </a:r>
          <a:endParaRPr lang="ko-KR" altLang="en-US" dirty="0"/>
        </a:p>
      </dgm:t>
    </dgm:pt>
    <dgm:pt modelId="{FB7FFF25-4EC3-4BD0-9ADB-1654E5E70FAC}" type="parTrans" cxnId="{3335FDB3-0C75-45F6-9A8D-75C6AE980240}">
      <dgm:prSet/>
      <dgm:spPr/>
      <dgm:t>
        <a:bodyPr/>
        <a:lstStyle/>
        <a:p>
          <a:pPr latinLnBrk="1"/>
          <a:endParaRPr lang="ko-KR" altLang="en-US"/>
        </a:p>
      </dgm:t>
    </dgm:pt>
    <dgm:pt modelId="{C8264C81-4B45-403C-BACA-F0980B0AEF8A}" type="sibTrans" cxnId="{3335FDB3-0C75-45F6-9A8D-75C6AE980240}">
      <dgm:prSet/>
      <dgm:spPr/>
      <dgm:t>
        <a:bodyPr/>
        <a:lstStyle/>
        <a:p>
          <a:pPr latinLnBrk="1"/>
          <a:endParaRPr lang="ko-KR" altLang="en-US"/>
        </a:p>
      </dgm:t>
    </dgm:pt>
    <dgm:pt modelId="{5D4E1AED-BEB9-4268-9A11-10F66D94738A}">
      <dgm:prSet/>
      <dgm:spPr/>
      <dgm:t>
        <a:bodyPr/>
        <a:lstStyle/>
        <a:p>
          <a:pPr latinLnBrk="1"/>
          <a:r>
            <a:rPr lang="en-US" altLang="ko-KR" dirty="0"/>
            <a:t>Major methods back in the days:</a:t>
          </a:r>
          <a:endParaRPr lang="en-US" dirty="0"/>
        </a:p>
      </dgm:t>
    </dgm:pt>
    <dgm:pt modelId="{F8B6D7B9-E051-4A15-AEE6-C7A398AB1920}" type="parTrans" cxnId="{DEEE831B-1648-41D7-9747-025D86A6A2D0}">
      <dgm:prSet/>
      <dgm:spPr/>
      <dgm:t>
        <a:bodyPr/>
        <a:lstStyle/>
        <a:p>
          <a:pPr latinLnBrk="1"/>
          <a:endParaRPr lang="ko-KR" altLang="en-US"/>
        </a:p>
      </dgm:t>
    </dgm:pt>
    <dgm:pt modelId="{813C7018-7796-441D-BE16-94F412FE9104}" type="sibTrans" cxnId="{DEEE831B-1648-41D7-9747-025D86A6A2D0}">
      <dgm:prSet/>
      <dgm:spPr/>
      <dgm:t>
        <a:bodyPr/>
        <a:lstStyle/>
        <a:p>
          <a:pPr latinLnBrk="1"/>
          <a:endParaRPr lang="ko-KR" altLang="en-US"/>
        </a:p>
      </dgm:t>
    </dgm:pt>
    <dgm:pt modelId="{86B291ED-0389-4D30-A5F9-6996C890E832}">
      <dgm:prSet/>
      <dgm:spPr/>
      <dgm:t>
        <a:bodyPr/>
        <a:lstStyle/>
        <a:p>
          <a:pPr latinLnBrk="1"/>
          <a:r>
            <a:rPr lang="en-US" altLang="ko-KR" dirty="0"/>
            <a:t>The scale-up method was widely used in early MMORPGs.</a:t>
          </a:r>
          <a:endParaRPr lang="ko-KR" altLang="en-US" dirty="0"/>
        </a:p>
      </dgm:t>
    </dgm:pt>
    <dgm:pt modelId="{D24ADDD8-BC8D-4EC1-B881-AA82F6114CE9}" type="parTrans" cxnId="{87DEA231-864D-4D20-97EA-3D805C045AAF}">
      <dgm:prSet/>
      <dgm:spPr/>
      <dgm:t>
        <a:bodyPr/>
        <a:lstStyle/>
        <a:p>
          <a:pPr latinLnBrk="1"/>
          <a:endParaRPr lang="ko-KR" altLang="en-US"/>
        </a:p>
      </dgm:t>
    </dgm:pt>
    <dgm:pt modelId="{7C62225F-9BCE-4DB1-8D08-2913E5C9C019}" type="sibTrans" cxnId="{87DEA231-864D-4D20-97EA-3D805C045AAF}">
      <dgm:prSet/>
      <dgm:spPr/>
      <dgm:t>
        <a:bodyPr/>
        <a:lstStyle/>
        <a:p>
          <a:pPr latinLnBrk="1"/>
          <a:endParaRPr lang="ko-KR" altLang="en-US"/>
        </a:p>
      </dgm:t>
    </dgm:pt>
    <dgm:pt modelId="{639B00AB-DAD8-477D-B051-E4132EFD2B68}">
      <dgm:prSet/>
      <dgm:spPr/>
      <dgm:t>
        <a:bodyPr/>
        <a:lstStyle/>
        <a:p>
          <a:pPr latinLnBrk="1"/>
          <a:r>
            <a:rPr lang="en-US" altLang="ko-KR" dirty="0"/>
            <a:t>Scalability is maintained by gradually replacing server machines with high-performance ones.</a:t>
          </a:r>
          <a:endParaRPr lang="ko-KR" altLang="en-US" dirty="0"/>
        </a:p>
      </dgm:t>
    </dgm:pt>
    <dgm:pt modelId="{974A85E6-9DBC-4CF7-B05C-21146E9CBBA1}" type="parTrans" cxnId="{FFEC3D6A-80BC-4E2B-B0D3-5773512F1AB6}">
      <dgm:prSet/>
      <dgm:spPr/>
      <dgm:t>
        <a:bodyPr/>
        <a:lstStyle/>
        <a:p>
          <a:pPr latinLnBrk="1"/>
          <a:endParaRPr lang="ko-KR" altLang="en-US"/>
        </a:p>
      </dgm:t>
    </dgm:pt>
    <dgm:pt modelId="{E605C3E8-F2F7-427A-AFAF-1149AB987D9E}" type="sibTrans" cxnId="{FFEC3D6A-80BC-4E2B-B0D3-5773512F1AB6}">
      <dgm:prSet/>
      <dgm:spPr/>
      <dgm:t>
        <a:bodyPr/>
        <a:lstStyle/>
        <a:p>
          <a:pPr latinLnBrk="1"/>
          <a:endParaRPr lang="ko-KR" altLang="en-US"/>
        </a:p>
      </dgm:t>
    </dgm:pt>
    <dgm:pt modelId="{794CEFE4-2B9C-40C8-AAD2-A52FF27CD8AA}">
      <dgm:prSet/>
      <dgm:spPr/>
      <dgm:t>
        <a:bodyPr/>
        <a:lstStyle/>
        <a:p>
          <a:pPr latinLnBrk="1"/>
          <a:r>
            <a:rPr lang="en-US" altLang="ko-KR" dirty="0"/>
            <a:t>Advantages:</a:t>
          </a:r>
          <a:endParaRPr lang="ko-KR" altLang="en-US" dirty="0"/>
        </a:p>
      </dgm:t>
    </dgm:pt>
    <dgm:pt modelId="{BB68E24E-4770-45BF-9655-7E48BC43B504}" type="parTrans" cxnId="{850FB01A-87A8-4932-8FB3-90B67D282DA4}">
      <dgm:prSet/>
      <dgm:spPr/>
      <dgm:t>
        <a:bodyPr/>
        <a:lstStyle/>
        <a:p>
          <a:pPr latinLnBrk="1"/>
          <a:endParaRPr lang="ko-KR" altLang="en-US"/>
        </a:p>
      </dgm:t>
    </dgm:pt>
    <dgm:pt modelId="{A491D34B-C034-4076-80B0-32DF37C98E26}" type="sibTrans" cxnId="{850FB01A-87A8-4932-8FB3-90B67D282DA4}">
      <dgm:prSet/>
      <dgm:spPr/>
      <dgm:t>
        <a:bodyPr/>
        <a:lstStyle/>
        <a:p>
          <a:pPr latinLnBrk="1"/>
          <a:endParaRPr lang="ko-KR" altLang="en-US"/>
        </a:p>
      </dgm:t>
    </dgm:pt>
    <dgm:pt modelId="{1C8CA69B-5A7B-449A-B312-EEB39296A976}">
      <dgm:prSet/>
      <dgm:spPr/>
      <dgm:t>
        <a:bodyPr/>
        <a:lstStyle/>
        <a:p>
          <a:pPr latinLnBrk="1"/>
          <a:r>
            <a:rPr lang="en-US" altLang="ko-KR" dirty="0"/>
            <a:t>The structure is simple, making it easy to manage and operate.</a:t>
          </a:r>
          <a:endParaRPr lang="ko-KR" altLang="en-US" dirty="0"/>
        </a:p>
      </dgm:t>
    </dgm:pt>
    <dgm:pt modelId="{81505020-4DF3-4D15-A76D-DA767E8D3BBE}" type="parTrans" cxnId="{141C1740-88F8-484E-9E8A-A7998A11A057}">
      <dgm:prSet/>
      <dgm:spPr/>
      <dgm:t>
        <a:bodyPr/>
        <a:lstStyle/>
        <a:p>
          <a:pPr latinLnBrk="1"/>
          <a:endParaRPr lang="ko-KR" altLang="en-US"/>
        </a:p>
      </dgm:t>
    </dgm:pt>
    <dgm:pt modelId="{CE3B09DD-8D56-46D4-8228-BEB011ABFD5B}" type="sibTrans" cxnId="{141C1740-88F8-484E-9E8A-A7998A11A057}">
      <dgm:prSet/>
      <dgm:spPr/>
      <dgm:t>
        <a:bodyPr/>
        <a:lstStyle/>
        <a:p>
          <a:pPr latinLnBrk="1"/>
          <a:endParaRPr lang="ko-KR" altLang="en-US"/>
        </a:p>
      </dgm:t>
    </dgm:pt>
    <dgm:pt modelId="{781E1235-42F3-4C97-A7BC-10E0834E610D}">
      <dgm:prSet/>
      <dgm:spPr/>
      <dgm:t>
        <a:bodyPr/>
        <a:lstStyle/>
        <a:p>
          <a:pPr latinLnBrk="1"/>
          <a:r>
            <a:rPr lang="en-US" altLang="ko-KR" dirty="0"/>
            <a:t>Since it is operated as a single server, data synchronization and management complexity are reduced.</a:t>
          </a:r>
          <a:endParaRPr lang="ko-KR" altLang="en-US" dirty="0"/>
        </a:p>
      </dgm:t>
    </dgm:pt>
    <dgm:pt modelId="{45D84B9F-E6D5-40F3-9563-5C664A0B166D}" type="parTrans" cxnId="{5D238ABA-853B-4AF6-8783-77EB42BC200A}">
      <dgm:prSet/>
      <dgm:spPr/>
      <dgm:t>
        <a:bodyPr/>
        <a:lstStyle/>
        <a:p>
          <a:pPr latinLnBrk="1"/>
          <a:endParaRPr lang="ko-KR" altLang="en-US"/>
        </a:p>
      </dgm:t>
    </dgm:pt>
    <dgm:pt modelId="{0B84B33F-1ABF-4E1D-AB85-1FCBDB2B205D}" type="sibTrans" cxnId="{5D238ABA-853B-4AF6-8783-77EB42BC200A}">
      <dgm:prSet/>
      <dgm:spPr/>
      <dgm:t>
        <a:bodyPr/>
        <a:lstStyle/>
        <a:p>
          <a:pPr latinLnBrk="1"/>
          <a:endParaRPr lang="ko-KR" altLang="en-US"/>
        </a:p>
      </dgm:t>
    </dgm:pt>
    <dgm:pt modelId="{C6D262F3-5AE6-4FB9-9320-736A746AB2A2}" type="pres">
      <dgm:prSet presAssocID="{8719991D-FE1C-460F-A3C0-E7226A0CFC95}" presName="linear" presStyleCnt="0">
        <dgm:presLayoutVars>
          <dgm:animLvl val="lvl"/>
          <dgm:resizeHandles val="exact"/>
        </dgm:presLayoutVars>
      </dgm:prSet>
      <dgm:spPr/>
    </dgm:pt>
    <dgm:pt modelId="{3F5DD378-D0B9-4832-BD6E-870B5CCB8DB9}" type="pres">
      <dgm:prSet presAssocID="{6F904918-602D-44A8-930B-E24152725A8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62F07B2-2C09-415F-8BA0-48EA408FC61B}" type="pres">
      <dgm:prSet presAssocID="{6F904918-602D-44A8-930B-E24152725A8C}" presName="childText" presStyleLbl="revTx" presStyleIdx="0" presStyleCnt="3">
        <dgm:presLayoutVars>
          <dgm:bulletEnabled val="1"/>
        </dgm:presLayoutVars>
      </dgm:prSet>
      <dgm:spPr/>
    </dgm:pt>
    <dgm:pt modelId="{929BE525-98D3-45F9-9865-2FE2AEE489A2}" type="pres">
      <dgm:prSet presAssocID="{5D4E1AED-BEB9-4268-9A11-10F66D94738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92321A8-453E-44B2-93DB-4E4484856D34}" type="pres">
      <dgm:prSet presAssocID="{5D4E1AED-BEB9-4268-9A11-10F66D94738A}" presName="childText" presStyleLbl="revTx" presStyleIdx="1" presStyleCnt="3">
        <dgm:presLayoutVars>
          <dgm:bulletEnabled val="1"/>
        </dgm:presLayoutVars>
      </dgm:prSet>
      <dgm:spPr/>
    </dgm:pt>
    <dgm:pt modelId="{119564CA-BBAD-453F-9B5A-07F55A08A26B}" type="pres">
      <dgm:prSet presAssocID="{794CEFE4-2B9C-40C8-AAD2-A52FF27CD8A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9847260-3116-4A41-A912-E10907F35F24}" type="pres">
      <dgm:prSet presAssocID="{794CEFE4-2B9C-40C8-AAD2-A52FF27CD8AA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54114B05-4150-4115-AE16-59B16E20834E}" type="presOf" srcId="{6F904918-602D-44A8-930B-E24152725A8C}" destId="{3F5DD378-D0B9-4832-BD6E-870B5CCB8DB9}" srcOrd="0" destOrd="0" presId="urn:microsoft.com/office/officeart/2005/8/layout/vList2"/>
    <dgm:cxn modelId="{2B643F0A-E2A8-49CC-86CA-4BD815CB13B2}" type="presOf" srcId="{6519E975-D355-42C7-B634-8EF3D8384797}" destId="{362F07B2-2C09-415F-8BA0-48EA408FC61B}" srcOrd="0" destOrd="1" presId="urn:microsoft.com/office/officeart/2005/8/layout/vList2"/>
    <dgm:cxn modelId="{850FB01A-87A8-4932-8FB3-90B67D282DA4}" srcId="{8719991D-FE1C-460F-A3C0-E7226A0CFC95}" destId="{794CEFE4-2B9C-40C8-AAD2-A52FF27CD8AA}" srcOrd="2" destOrd="0" parTransId="{BB68E24E-4770-45BF-9655-7E48BC43B504}" sibTransId="{A491D34B-C034-4076-80B0-32DF37C98E26}"/>
    <dgm:cxn modelId="{DEEE831B-1648-41D7-9747-025D86A6A2D0}" srcId="{8719991D-FE1C-460F-A3C0-E7226A0CFC95}" destId="{5D4E1AED-BEB9-4268-9A11-10F66D94738A}" srcOrd="1" destOrd="0" parTransId="{F8B6D7B9-E051-4A15-AEE6-C7A398AB1920}" sibTransId="{813C7018-7796-441D-BE16-94F412FE9104}"/>
    <dgm:cxn modelId="{6CFA631E-0641-4660-B780-4E549F9C878E}" type="presOf" srcId="{86B291ED-0389-4D30-A5F9-6996C890E832}" destId="{992321A8-453E-44B2-93DB-4E4484856D34}" srcOrd="0" destOrd="0" presId="urn:microsoft.com/office/officeart/2005/8/layout/vList2"/>
    <dgm:cxn modelId="{87DEA231-864D-4D20-97EA-3D805C045AAF}" srcId="{5D4E1AED-BEB9-4268-9A11-10F66D94738A}" destId="{86B291ED-0389-4D30-A5F9-6996C890E832}" srcOrd="0" destOrd="0" parTransId="{D24ADDD8-BC8D-4EC1-B881-AA82F6114CE9}" sibTransId="{7C62225F-9BCE-4DB1-8D08-2913E5C9C019}"/>
    <dgm:cxn modelId="{3491C135-D1BA-4C8B-A7B8-B375AE34B938}" type="presOf" srcId="{8719991D-FE1C-460F-A3C0-E7226A0CFC95}" destId="{C6D262F3-5AE6-4FB9-9320-736A746AB2A2}" srcOrd="0" destOrd="0" presId="urn:microsoft.com/office/officeart/2005/8/layout/vList2"/>
    <dgm:cxn modelId="{141C1740-88F8-484E-9E8A-A7998A11A057}" srcId="{794CEFE4-2B9C-40C8-AAD2-A52FF27CD8AA}" destId="{1C8CA69B-5A7B-449A-B312-EEB39296A976}" srcOrd="0" destOrd="0" parTransId="{81505020-4DF3-4D15-A76D-DA767E8D3BBE}" sibTransId="{CE3B09DD-8D56-46D4-8228-BEB011ABFD5B}"/>
    <dgm:cxn modelId="{FFEC3D6A-80BC-4E2B-B0D3-5773512F1AB6}" srcId="{5D4E1AED-BEB9-4268-9A11-10F66D94738A}" destId="{639B00AB-DAD8-477D-B051-E4132EFD2B68}" srcOrd="1" destOrd="0" parTransId="{974A85E6-9DBC-4CF7-B05C-21146E9CBBA1}" sibTransId="{E605C3E8-F2F7-427A-AFAF-1149AB987D9E}"/>
    <dgm:cxn modelId="{4A4A4C59-E722-44BE-A113-F3F02EA19A0E}" type="presOf" srcId="{639B00AB-DAD8-477D-B051-E4132EFD2B68}" destId="{992321A8-453E-44B2-93DB-4E4484856D34}" srcOrd="0" destOrd="1" presId="urn:microsoft.com/office/officeart/2005/8/layout/vList2"/>
    <dgm:cxn modelId="{73E9907B-308D-46FA-8F50-C28D63142E06}" type="presOf" srcId="{794CEFE4-2B9C-40C8-AAD2-A52FF27CD8AA}" destId="{119564CA-BBAD-453F-9B5A-07F55A08A26B}" srcOrd="0" destOrd="0" presId="urn:microsoft.com/office/officeart/2005/8/layout/vList2"/>
    <dgm:cxn modelId="{73AA5785-186A-40CC-A923-8BCDF795F4CD}" type="presOf" srcId="{1C8CA69B-5A7B-449A-B312-EEB39296A976}" destId="{09847260-3116-4A41-A912-E10907F35F24}" srcOrd="0" destOrd="0" presId="urn:microsoft.com/office/officeart/2005/8/layout/vList2"/>
    <dgm:cxn modelId="{E97417A6-3F25-499C-8575-BA84500D2A47}" type="presOf" srcId="{44FD1683-1657-4FA4-8E42-76BCE4B12344}" destId="{362F07B2-2C09-415F-8BA0-48EA408FC61B}" srcOrd="0" destOrd="0" presId="urn:microsoft.com/office/officeart/2005/8/layout/vList2"/>
    <dgm:cxn modelId="{3EEF84A8-8450-4CA0-BA8B-AE3EB4F30FD3}" srcId="{8719991D-FE1C-460F-A3C0-E7226A0CFC95}" destId="{6F904918-602D-44A8-930B-E24152725A8C}" srcOrd="0" destOrd="0" parTransId="{1E35E04A-A942-44DC-A6CE-BAE8BD3B6912}" sibTransId="{ADA8F9A7-2897-4A83-B156-B0A47BBC3EB1}"/>
    <dgm:cxn modelId="{A722BCAE-D568-4A87-9087-907938FDF2D4}" type="presOf" srcId="{5D4E1AED-BEB9-4268-9A11-10F66D94738A}" destId="{929BE525-98D3-45F9-9865-2FE2AEE489A2}" srcOrd="0" destOrd="0" presId="urn:microsoft.com/office/officeart/2005/8/layout/vList2"/>
    <dgm:cxn modelId="{484076B1-0530-4846-95AB-AB51EB0CB5B3}" type="presOf" srcId="{781E1235-42F3-4C97-A7BC-10E0834E610D}" destId="{09847260-3116-4A41-A912-E10907F35F24}" srcOrd="0" destOrd="1" presId="urn:microsoft.com/office/officeart/2005/8/layout/vList2"/>
    <dgm:cxn modelId="{3335FDB3-0C75-45F6-9A8D-75C6AE980240}" srcId="{6F904918-602D-44A8-930B-E24152725A8C}" destId="{6519E975-D355-42C7-B634-8EF3D8384797}" srcOrd="1" destOrd="0" parTransId="{FB7FFF25-4EC3-4BD0-9ADB-1654E5E70FAC}" sibTransId="{C8264C81-4B45-403C-BACA-F0980B0AEF8A}"/>
    <dgm:cxn modelId="{5D238ABA-853B-4AF6-8783-77EB42BC200A}" srcId="{794CEFE4-2B9C-40C8-AAD2-A52FF27CD8AA}" destId="{781E1235-42F3-4C97-A7BC-10E0834E610D}" srcOrd="1" destOrd="0" parTransId="{45D84B9F-E6D5-40F3-9563-5C664A0B166D}" sibTransId="{0B84B33F-1ABF-4E1D-AB85-1FCBDB2B205D}"/>
    <dgm:cxn modelId="{0E8FFADC-BE83-4D4F-B4A3-9992CD99CA68}" srcId="{6F904918-602D-44A8-930B-E24152725A8C}" destId="{44FD1683-1657-4FA4-8E42-76BCE4B12344}" srcOrd="0" destOrd="0" parTransId="{B479ADEF-C909-4AF0-90B1-920449B02CAE}" sibTransId="{74C451AB-1335-4A18-B244-943D49E7913E}"/>
    <dgm:cxn modelId="{F6B7CDB8-3FA2-49C2-B59E-B0F984D11CAB}" type="presParOf" srcId="{C6D262F3-5AE6-4FB9-9320-736A746AB2A2}" destId="{3F5DD378-D0B9-4832-BD6E-870B5CCB8DB9}" srcOrd="0" destOrd="0" presId="urn:microsoft.com/office/officeart/2005/8/layout/vList2"/>
    <dgm:cxn modelId="{E5BE8C72-B953-40C8-8085-F0F380E5C6AA}" type="presParOf" srcId="{C6D262F3-5AE6-4FB9-9320-736A746AB2A2}" destId="{362F07B2-2C09-415F-8BA0-48EA408FC61B}" srcOrd="1" destOrd="0" presId="urn:microsoft.com/office/officeart/2005/8/layout/vList2"/>
    <dgm:cxn modelId="{58700C25-5CDD-40B3-9A7C-A9D8B34F1336}" type="presParOf" srcId="{C6D262F3-5AE6-4FB9-9320-736A746AB2A2}" destId="{929BE525-98D3-45F9-9865-2FE2AEE489A2}" srcOrd="2" destOrd="0" presId="urn:microsoft.com/office/officeart/2005/8/layout/vList2"/>
    <dgm:cxn modelId="{FEFBA7B2-CE38-41DB-A1ED-8238F9804FB8}" type="presParOf" srcId="{C6D262F3-5AE6-4FB9-9320-736A746AB2A2}" destId="{992321A8-453E-44B2-93DB-4E4484856D34}" srcOrd="3" destOrd="0" presId="urn:microsoft.com/office/officeart/2005/8/layout/vList2"/>
    <dgm:cxn modelId="{A6B5EC9A-97DE-49E3-A7E7-7A7BC438DED3}" type="presParOf" srcId="{C6D262F3-5AE6-4FB9-9320-736A746AB2A2}" destId="{119564CA-BBAD-453F-9B5A-07F55A08A26B}" srcOrd="4" destOrd="0" presId="urn:microsoft.com/office/officeart/2005/8/layout/vList2"/>
    <dgm:cxn modelId="{8887B866-82B1-4869-A68B-57D925596CE3}" type="presParOf" srcId="{C6D262F3-5AE6-4FB9-9320-736A746AB2A2}" destId="{09847260-3116-4A41-A912-E10907F35F2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1C3AB-AE36-441A-BBA8-DB138345C643}">
      <dsp:nvSpPr>
        <dsp:cNvPr id="0" name=""/>
        <dsp:cNvSpPr/>
      </dsp:nvSpPr>
      <dsp:spPr>
        <a:xfrm>
          <a:off x="0" y="313082"/>
          <a:ext cx="7559504" cy="6511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/>
            <a:t>pros</a:t>
          </a:r>
          <a:endParaRPr lang="en-US" sz="2100" kern="1200" dirty="0"/>
        </a:p>
      </dsp:txBody>
      <dsp:txXfrm>
        <a:off x="31784" y="344866"/>
        <a:ext cx="7495936" cy="587537"/>
      </dsp:txXfrm>
    </dsp:sp>
    <dsp:sp modelId="{EE046FE1-7758-4EB4-BAAA-62C4B793EFF1}">
      <dsp:nvSpPr>
        <dsp:cNvPr id="0" name=""/>
        <dsp:cNvSpPr/>
      </dsp:nvSpPr>
      <dsp:spPr>
        <a:xfrm>
          <a:off x="0" y="964187"/>
          <a:ext cx="7559504" cy="217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1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600" kern="1200" dirty="0"/>
            <a:t>Simple (easy to make)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600" kern="1200"/>
            <a:t>No need to consider issues that occur in multi-threading</a:t>
          </a:r>
          <a:endParaRPr lang="ko-KR" alt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600" kern="1200" dirty="0"/>
            <a:t>Race condition, deadlock, thread safety, inconsistent state, </a:t>
          </a:r>
          <a:r>
            <a:rPr lang="en-US" altLang="ko-KR" sz="1600" kern="1200" dirty="0" err="1"/>
            <a:t>livelock</a:t>
          </a:r>
          <a:r>
            <a:rPr lang="en-US" altLang="ko-KR" sz="1600" kern="1200" dirty="0"/>
            <a:t>, priority inversion, context switching overhead, memory consistency issue, resource starvation, etc.</a:t>
          </a:r>
          <a:endParaRPr lang="ko-KR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600" kern="1200" dirty="0"/>
            <a:t>Easy to write and debug code, allowing for rapid development and release</a:t>
          </a:r>
          <a:endParaRPr lang="ko-KR" altLang="en-US" sz="1600" kern="1200" dirty="0"/>
        </a:p>
      </dsp:txBody>
      <dsp:txXfrm>
        <a:off x="0" y="964187"/>
        <a:ext cx="7559504" cy="2173500"/>
      </dsp:txXfrm>
    </dsp:sp>
    <dsp:sp modelId="{B94376E3-36D8-4F77-A47B-22BB97E46F4F}">
      <dsp:nvSpPr>
        <dsp:cNvPr id="0" name=""/>
        <dsp:cNvSpPr/>
      </dsp:nvSpPr>
      <dsp:spPr>
        <a:xfrm>
          <a:off x="0" y="3137687"/>
          <a:ext cx="7559504" cy="651105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/>
            <a:t>cons</a:t>
          </a:r>
          <a:endParaRPr lang="en-US" sz="2100" kern="1200" dirty="0"/>
        </a:p>
      </dsp:txBody>
      <dsp:txXfrm>
        <a:off x="31784" y="3169471"/>
        <a:ext cx="7495936" cy="587537"/>
      </dsp:txXfrm>
    </dsp:sp>
    <dsp:sp modelId="{E4F8EDC6-C339-4EF3-852B-0E81F759FD7A}">
      <dsp:nvSpPr>
        <dsp:cNvPr id="0" name=""/>
        <dsp:cNvSpPr/>
      </dsp:nvSpPr>
      <dsp:spPr>
        <a:xfrm>
          <a:off x="0" y="3788792"/>
          <a:ext cx="7559504" cy="1151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1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600" kern="1200" dirty="0"/>
            <a:t>Difficult to secure time (cannot handle many actors)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600" kern="1200" dirty="0"/>
            <a:t>Maximum 1,000-3,000 concurrent users
Scalability limitations: not suitable for handling large number of users</a:t>
          </a:r>
          <a:endParaRPr lang="en-US" sz="1600" kern="1200" dirty="0"/>
        </a:p>
      </dsp:txBody>
      <dsp:txXfrm>
        <a:off x="0" y="3788792"/>
        <a:ext cx="7559504" cy="1151955"/>
      </dsp:txXfrm>
    </dsp:sp>
    <dsp:sp modelId="{2AAE51BD-8666-4032-8C76-B5D6876E4F13}">
      <dsp:nvSpPr>
        <dsp:cNvPr id="0" name=""/>
        <dsp:cNvSpPr/>
      </dsp:nvSpPr>
      <dsp:spPr>
        <a:xfrm>
          <a:off x="0" y="4940747"/>
          <a:ext cx="7559504" cy="651105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/>
            <a:t>It is actually used consistently due to its simple advantages!</a:t>
          </a:r>
          <a:endParaRPr lang="en-US" sz="2100" kern="1200" dirty="0"/>
        </a:p>
      </dsp:txBody>
      <dsp:txXfrm>
        <a:off x="31784" y="4972531"/>
        <a:ext cx="7495936" cy="587537"/>
      </dsp:txXfrm>
    </dsp:sp>
    <dsp:sp modelId="{8F43D820-0CE2-4B58-A43A-49AE9E45118A}">
      <dsp:nvSpPr>
        <dsp:cNvPr id="0" name=""/>
        <dsp:cNvSpPr/>
      </dsp:nvSpPr>
      <dsp:spPr>
        <a:xfrm>
          <a:off x="0" y="5591852"/>
          <a:ext cx="7559504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1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600" kern="1200" dirty="0"/>
            <a:t>Mass-produced MMORPG games are mostly single-threaded.</a:t>
          </a:r>
          <a:endParaRPr lang="en-US" sz="1600" kern="1200" dirty="0"/>
        </a:p>
      </dsp:txBody>
      <dsp:txXfrm>
        <a:off x="0" y="5591852"/>
        <a:ext cx="7559504" cy="3803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D7DA15-26B2-4BCE-99BE-C66EA2C1FDE5}">
      <dsp:nvSpPr>
        <dsp:cNvPr id="0" name=""/>
        <dsp:cNvSpPr/>
      </dsp:nvSpPr>
      <dsp:spPr>
        <a:xfrm>
          <a:off x="51" y="45121"/>
          <a:ext cx="4913783" cy="6624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Advantages</a:t>
          </a:r>
          <a:r>
            <a:rPr lang="en-US" sz="2300" kern="1200" dirty="0"/>
            <a:t>:</a:t>
          </a:r>
        </a:p>
      </dsp:txBody>
      <dsp:txXfrm>
        <a:off x="51" y="45121"/>
        <a:ext cx="4913783" cy="662400"/>
      </dsp:txXfrm>
    </dsp:sp>
    <dsp:sp modelId="{B22A9B16-31DE-4818-B3DF-0B62C3532A77}">
      <dsp:nvSpPr>
        <dsp:cNvPr id="0" name=""/>
        <dsp:cNvSpPr/>
      </dsp:nvSpPr>
      <dsp:spPr>
        <a:xfrm>
          <a:off x="51" y="707521"/>
          <a:ext cx="4913783" cy="359869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300" kern="1200"/>
            <a:t>Keep it simple: Distribute specific tasks while maintaining a simple single-threaded structure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300" kern="1200" dirty="0"/>
            <a:t>Multi-threaded effect: Improve performance by separating key functions</a:t>
          </a:r>
          <a:endParaRPr lang="ko-KR" altLang="en-US" sz="2300" kern="1200" dirty="0"/>
        </a:p>
      </dsp:txBody>
      <dsp:txXfrm>
        <a:off x="51" y="707521"/>
        <a:ext cx="4913783" cy="3598695"/>
      </dsp:txXfrm>
    </dsp:sp>
    <dsp:sp modelId="{F038BAA8-3CD5-4CB8-A4AE-28BF5FC220D5}">
      <dsp:nvSpPr>
        <dsp:cNvPr id="0" name=""/>
        <dsp:cNvSpPr/>
      </dsp:nvSpPr>
      <dsp:spPr>
        <a:xfrm>
          <a:off x="5601764" y="45121"/>
          <a:ext cx="4913783" cy="662400"/>
        </a:xfrm>
        <a:prstGeom prst="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Limitations</a:t>
          </a:r>
          <a:r>
            <a:rPr lang="en-US" sz="2300" kern="1200" dirty="0"/>
            <a:t>:</a:t>
          </a:r>
        </a:p>
      </dsp:txBody>
      <dsp:txXfrm>
        <a:off x="5601764" y="45121"/>
        <a:ext cx="4913783" cy="662400"/>
      </dsp:txXfrm>
    </dsp:sp>
    <dsp:sp modelId="{85BC6A38-DE73-4C21-B132-5D8D40E2BB13}">
      <dsp:nvSpPr>
        <dsp:cNvPr id="0" name=""/>
        <dsp:cNvSpPr/>
      </dsp:nvSpPr>
      <dsp:spPr>
        <a:xfrm>
          <a:off x="5601764" y="707521"/>
          <a:ext cx="4913783" cy="3598695"/>
        </a:xfrm>
        <a:prstGeom prst="rect">
          <a:avLst/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300" kern="1200"/>
            <a:t>Still limited number of concurrent users it can handle (approximately 5,000 or less)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300" kern="1200" dirty="0"/>
            <a:t>May be limited for large-scale games that require high performance</a:t>
          </a:r>
          <a:endParaRPr lang="ko-KR" altLang="en-US" sz="2300" kern="1200" dirty="0"/>
        </a:p>
      </dsp:txBody>
      <dsp:txXfrm>
        <a:off x="5601764" y="707521"/>
        <a:ext cx="4913783" cy="35986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B5700D-6398-4A18-8A9E-AD48DB0B9B52}">
      <dsp:nvSpPr>
        <dsp:cNvPr id="0" name=""/>
        <dsp:cNvSpPr/>
      </dsp:nvSpPr>
      <dsp:spPr>
        <a:xfrm>
          <a:off x="0" y="268793"/>
          <a:ext cx="10515600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12420" rIns="81612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500" kern="1200" dirty="0"/>
            <a:t>Increased parallel processing efficiency: Multiple threads process tasks simultaneously to improve performance
Simple implementation: Can be implemented by simply adding multiple worker threads without separate complex logic</a:t>
          </a:r>
          <a:endParaRPr lang="en-US" sz="1500" kern="1200" dirty="0"/>
        </a:p>
      </dsp:txBody>
      <dsp:txXfrm>
        <a:off x="0" y="268793"/>
        <a:ext cx="10515600" cy="1701000"/>
      </dsp:txXfrm>
    </dsp:sp>
    <dsp:sp modelId="{6094FFD0-726D-4EAA-9957-CEC02C6A1F73}">
      <dsp:nvSpPr>
        <dsp:cNvPr id="0" name=""/>
        <dsp:cNvSpPr/>
      </dsp:nvSpPr>
      <dsp:spPr>
        <a:xfrm>
          <a:off x="525780" y="47393"/>
          <a:ext cx="7360920" cy="442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pros</a:t>
          </a:r>
          <a:r>
            <a:rPr lang="en-US" sz="1500" kern="1200" dirty="0"/>
            <a:t>:</a:t>
          </a:r>
        </a:p>
      </dsp:txBody>
      <dsp:txXfrm>
        <a:off x="547396" y="69009"/>
        <a:ext cx="7317688" cy="399568"/>
      </dsp:txXfrm>
    </dsp:sp>
    <dsp:sp modelId="{986F31EB-1D1A-4FA5-8485-423A8775ED10}">
      <dsp:nvSpPr>
        <dsp:cNvPr id="0" name=""/>
        <dsp:cNvSpPr/>
      </dsp:nvSpPr>
      <dsp:spPr>
        <a:xfrm>
          <a:off x="0" y="2272194"/>
          <a:ext cx="10515600" cy="2031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12420" rIns="81612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500" kern="1200" dirty="0"/>
            <a:t>Race conditions: Multiple threads can access the queue or actor list, which can cause race conditions.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500" kern="1200" dirty="0"/>
            <a:t>Lock management required: Locking occurs due to data synchronization problems, which can degrade performance. (sometimes worse than a single thread model!)</a:t>
          </a:r>
          <a:endParaRPr lang="ko-KR" alt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500" kern="1200" dirty="0"/>
            <a:t>Deadlock risk: Deadlock risk exists when incorrect locks are used.</a:t>
          </a:r>
          <a:endParaRPr lang="ko-KR" altLang="en-US" sz="1500" kern="1200" dirty="0"/>
        </a:p>
      </dsp:txBody>
      <dsp:txXfrm>
        <a:off x="0" y="2272194"/>
        <a:ext cx="10515600" cy="2031750"/>
      </dsp:txXfrm>
    </dsp:sp>
    <dsp:sp modelId="{11FA31E2-5E09-43D1-B94E-F4A4BAA2123E}">
      <dsp:nvSpPr>
        <dsp:cNvPr id="0" name=""/>
        <dsp:cNvSpPr/>
      </dsp:nvSpPr>
      <dsp:spPr>
        <a:xfrm>
          <a:off x="525780" y="2050794"/>
          <a:ext cx="7360920" cy="44280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cons</a:t>
          </a:r>
          <a:r>
            <a:rPr lang="en-US" sz="1500" kern="1200" dirty="0"/>
            <a:t>:</a:t>
          </a:r>
        </a:p>
      </dsp:txBody>
      <dsp:txXfrm>
        <a:off x="547396" y="2072410"/>
        <a:ext cx="7317688" cy="399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4840B-6133-46C9-85D8-2619C443BD37}">
      <dsp:nvSpPr>
        <dsp:cNvPr id="0" name=""/>
        <dsp:cNvSpPr/>
      </dsp:nvSpPr>
      <dsp:spPr>
        <a:xfrm>
          <a:off x="0" y="1169220"/>
          <a:ext cx="6900512" cy="192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54076" rIns="53555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700" kern="1200" dirty="0"/>
            <a:t>Assign separate processes to each continent to manage actors only within the area</a:t>
          </a:r>
          <a:endParaRPr lang="ko-KR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700" kern="1200" dirty="0"/>
            <a:t>Reduce lock management issues and maximize parallel processing performance</a:t>
          </a:r>
          <a:endParaRPr lang="ko-KR" altLang="en-US" sz="1700" kern="1200" dirty="0"/>
        </a:p>
      </dsp:txBody>
      <dsp:txXfrm>
        <a:off x="0" y="1169220"/>
        <a:ext cx="6900512" cy="1927800"/>
      </dsp:txXfrm>
    </dsp:sp>
    <dsp:sp modelId="{1548A7EA-2C65-4CB2-92EB-86B249954E61}">
      <dsp:nvSpPr>
        <dsp:cNvPr id="0" name=""/>
        <dsp:cNvSpPr/>
      </dsp:nvSpPr>
      <dsp:spPr>
        <a:xfrm>
          <a:off x="345025" y="918300"/>
          <a:ext cx="4830358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/>
            <a:t>Increased efficiency in the application area:</a:t>
          </a:r>
          <a:endParaRPr lang="en-US" sz="1700" kern="1200" dirty="0"/>
        </a:p>
      </dsp:txBody>
      <dsp:txXfrm>
        <a:off x="369523" y="942798"/>
        <a:ext cx="4781362" cy="452844"/>
      </dsp:txXfrm>
    </dsp:sp>
    <dsp:sp modelId="{E08023E9-BDFE-45AE-811C-93641891E2E1}">
      <dsp:nvSpPr>
        <dsp:cNvPr id="0" name=""/>
        <dsp:cNvSpPr/>
      </dsp:nvSpPr>
      <dsp:spPr>
        <a:xfrm>
          <a:off x="0" y="3439740"/>
          <a:ext cx="6900512" cy="1178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54076" rIns="53555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700" kern="1200" dirty="0"/>
            <a:t>Ensure performance and stability as each process is independent in memory and work</a:t>
          </a:r>
          <a:endParaRPr lang="ko-KR" altLang="en-US" sz="1700" kern="1200" dirty="0"/>
        </a:p>
      </dsp:txBody>
      <dsp:txXfrm>
        <a:off x="0" y="3439740"/>
        <a:ext cx="6900512" cy="1178100"/>
      </dsp:txXfrm>
    </dsp:sp>
    <dsp:sp modelId="{05040308-9C83-4DD0-ACBF-EA551132B694}">
      <dsp:nvSpPr>
        <dsp:cNvPr id="0" name=""/>
        <dsp:cNvSpPr/>
      </dsp:nvSpPr>
      <dsp:spPr>
        <a:xfrm>
          <a:off x="345025" y="3188820"/>
          <a:ext cx="4830358" cy="50184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Independence between processes:</a:t>
          </a:r>
          <a:endParaRPr lang="ko-KR" altLang="en-US" sz="1700" kern="1200" dirty="0"/>
        </a:p>
      </dsp:txBody>
      <dsp:txXfrm>
        <a:off x="369523" y="3213318"/>
        <a:ext cx="4781362" cy="4528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613FA-1673-4D11-836A-7C90C4F7762D}">
      <dsp:nvSpPr>
        <dsp:cNvPr id="0" name=""/>
        <dsp:cNvSpPr/>
      </dsp:nvSpPr>
      <dsp:spPr>
        <a:xfrm>
          <a:off x="0" y="335844"/>
          <a:ext cx="10515600" cy="1981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54076" rIns="816127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700" kern="1200" dirty="0"/>
            <a:t>A method of dividing the world according to terrain on a two-dimensional plane</a:t>
          </a:r>
          <a:endParaRPr lang="ko-KR" alt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700" kern="1200" dirty="0"/>
            <a:t>Example: Dividing the world into several areas and managing each area with a separate process</a:t>
          </a:r>
          <a:endParaRPr lang="ko-KR" alt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700" kern="1200" dirty="0"/>
            <a:t>Separate management is required when moving between areas</a:t>
          </a:r>
          <a:endParaRPr lang="ko-KR" altLang="en-US" sz="1700" kern="1200" dirty="0"/>
        </a:p>
      </dsp:txBody>
      <dsp:txXfrm>
        <a:off x="0" y="335844"/>
        <a:ext cx="10515600" cy="1981350"/>
      </dsp:txXfrm>
    </dsp:sp>
    <dsp:sp modelId="{058457ED-8169-4B15-96F8-89AE8249241F}">
      <dsp:nvSpPr>
        <dsp:cNvPr id="0" name=""/>
        <dsp:cNvSpPr/>
      </dsp:nvSpPr>
      <dsp:spPr>
        <a:xfrm>
          <a:off x="525780" y="84924"/>
          <a:ext cx="7360920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Horizontal Sharding Concept:</a:t>
          </a:r>
          <a:endParaRPr lang="en-US" sz="1700" kern="1200" dirty="0"/>
        </a:p>
      </dsp:txBody>
      <dsp:txXfrm>
        <a:off x="550278" y="109422"/>
        <a:ext cx="7311924" cy="452844"/>
      </dsp:txXfrm>
    </dsp:sp>
    <dsp:sp modelId="{23BEF278-6251-4A63-89AA-80E144FFCECE}">
      <dsp:nvSpPr>
        <dsp:cNvPr id="0" name=""/>
        <dsp:cNvSpPr/>
      </dsp:nvSpPr>
      <dsp:spPr>
        <a:xfrm>
          <a:off x="0" y="2659914"/>
          <a:ext cx="10515600" cy="160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54076" rIns="816127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700" kern="1200" dirty="0"/>
            <a:t>Separating servers and managing them according to function</a:t>
          </a:r>
          <a:endParaRPr lang="ko-KR" alt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700" kern="1200" dirty="0"/>
            <a:t>Example: Separating by function such as combat, movement, NPC management</a:t>
          </a:r>
          <a:endParaRPr lang="ko-KR" alt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700" kern="1200" dirty="0"/>
            <a:t>Performance optimization is possible by managing each function independently</a:t>
          </a:r>
          <a:endParaRPr lang="ko-KR" altLang="en-US" sz="1700" kern="1200" dirty="0"/>
        </a:p>
      </dsp:txBody>
      <dsp:txXfrm>
        <a:off x="0" y="2659914"/>
        <a:ext cx="10515600" cy="1606500"/>
      </dsp:txXfrm>
    </dsp:sp>
    <dsp:sp modelId="{6E4F3D69-EB3B-4665-A198-F10A649415D3}">
      <dsp:nvSpPr>
        <dsp:cNvPr id="0" name=""/>
        <dsp:cNvSpPr/>
      </dsp:nvSpPr>
      <dsp:spPr>
        <a:xfrm>
          <a:off x="525780" y="2408994"/>
          <a:ext cx="7360920" cy="50184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Vertical Sharding Concept:</a:t>
          </a:r>
          <a:endParaRPr lang="ko-KR" altLang="en-US" sz="1700" kern="1200" dirty="0"/>
        </a:p>
      </dsp:txBody>
      <dsp:txXfrm>
        <a:off x="550278" y="2433492"/>
        <a:ext cx="7311924" cy="4528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5A6950-184F-4D3D-88A3-244174E075E1}">
      <dsp:nvSpPr>
        <dsp:cNvPr id="0" name=""/>
        <dsp:cNvSpPr/>
      </dsp:nvSpPr>
      <dsp:spPr>
        <a:xfrm>
          <a:off x="0" y="509070"/>
          <a:ext cx="6900512" cy="264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16560" rIns="535556" bIns="14224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Simple multi-threading can lead to crashes and deadlocks, so compartmentalization is essential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Careful compartmentalization is needed to enable efficient work distribution and interaction management</a:t>
          </a:r>
          <a:endParaRPr lang="en-US" sz="2000" kern="1200" dirty="0"/>
        </a:p>
      </dsp:txBody>
      <dsp:txXfrm>
        <a:off x="0" y="509070"/>
        <a:ext cx="6900512" cy="2646000"/>
      </dsp:txXfrm>
    </dsp:sp>
    <dsp:sp modelId="{5B9C6DF3-CFF1-421C-AF2C-51E740DBFFA8}">
      <dsp:nvSpPr>
        <dsp:cNvPr id="0" name=""/>
        <dsp:cNvSpPr/>
      </dsp:nvSpPr>
      <dsp:spPr>
        <a:xfrm>
          <a:off x="345025" y="213870"/>
          <a:ext cx="4830358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Importance of compartmentalization:</a:t>
          </a:r>
          <a:endParaRPr lang="ko-KR" altLang="en-US" sz="2000" kern="1200" dirty="0"/>
        </a:p>
      </dsp:txBody>
      <dsp:txXfrm>
        <a:off x="373846" y="242691"/>
        <a:ext cx="4772716" cy="532758"/>
      </dsp:txXfrm>
    </dsp:sp>
    <dsp:sp modelId="{DC7FA844-8716-4203-B91F-DBD29374C780}">
      <dsp:nvSpPr>
        <dsp:cNvPr id="0" name=""/>
        <dsp:cNvSpPr/>
      </dsp:nvSpPr>
      <dsp:spPr>
        <a:xfrm>
          <a:off x="0" y="3558270"/>
          <a:ext cx="6900512" cy="176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16560" rIns="535556" bIns="14224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Optimizing multi-threaded performance with various compartmentalization methods and structural approaches</a:t>
          </a:r>
          <a:endParaRPr lang="en-US" sz="2000" kern="1200" dirty="0"/>
        </a:p>
      </dsp:txBody>
      <dsp:txXfrm>
        <a:off x="0" y="3558270"/>
        <a:ext cx="6900512" cy="1764000"/>
      </dsp:txXfrm>
    </dsp:sp>
    <dsp:sp modelId="{DE54C524-255C-40D2-8D99-A4780ADF0DFD}">
      <dsp:nvSpPr>
        <dsp:cNvPr id="0" name=""/>
        <dsp:cNvSpPr/>
      </dsp:nvSpPr>
      <dsp:spPr>
        <a:xfrm>
          <a:off x="345025" y="3263070"/>
          <a:ext cx="4830358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Next steps:</a:t>
          </a:r>
          <a:endParaRPr lang="ko-KR" altLang="en-US" sz="2000" kern="1200" dirty="0"/>
        </a:p>
      </dsp:txBody>
      <dsp:txXfrm>
        <a:off x="373846" y="3291891"/>
        <a:ext cx="4772716" cy="5327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5DD378-D0B9-4832-BD6E-870B5CCB8DB9}">
      <dsp:nvSpPr>
        <dsp:cNvPr id="0" name=""/>
        <dsp:cNvSpPr/>
      </dsp:nvSpPr>
      <dsp:spPr>
        <a:xfrm>
          <a:off x="0" y="14472"/>
          <a:ext cx="6666833" cy="58909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 dirty="0"/>
            <a:t>Single process dependency:</a:t>
          </a:r>
          <a:endParaRPr lang="ko-KR" altLang="en-US" sz="1900" kern="1200" dirty="0"/>
        </a:p>
      </dsp:txBody>
      <dsp:txXfrm>
        <a:off x="28757" y="43229"/>
        <a:ext cx="6609319" cy="531581"/>
      </dsp:txXfrm>
    </dsp:sp>
    <dsp:sp modelId="{362F07B2-2C09-415F-8BA0-48EA408FC61B}">
      <dsp:nvSpPr>
        <dsp:cNvPr id="0" name=""/>
        <dsp:cNvSpPr/>
      </dsp:nvSpPr>
      <dsp:spPr>
        <a:xfrm>
          <a:off x="0" y="603567"/>
          <a:ext cx="6666833" cy="1612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4130" rIns="135128" bIns="2413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500" kern="1200" dirty="0"/>
            <a:t>Since server performance depends on a single process, as machine performance increases, the performance of the server process also improves.</a:t>
          </a:r>
          <a:endParaRPr lang="en-US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500" kern="1200" dirty="0"/>
            <a:t>As machine performance increases, the server's ability to handle concurrent users increases.</a:t>
          </a:r>
          <a:endParaRPr lang="ko-KR" altLang="en-US" sz="1500" kern="1200" dirty="0"/>
        </a:p>
      </dsp:txBody>
      <dsp:txXfrm>
        <a:off x="0" y="603567"/>
        <a:ext cx="6666833" cy="1612529"/>
      </dsp:txXfrm>
    </dsp:sp>
    <dsp:sp modelId="{929BE525-98D3-45F9-9865-2FE2AEE489A2}">
      <dsp:nvSpPr>
        <dsp:cNvPr id="0" name=""/>
        <dsp:cNvSpPr/>
      </dsp:nvSpPr>
      <dsp:spPr>
        <a:xfrm>
          <a:off x="0" y="2216097"/>
          <a:ext cx="6666833" cy="589095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 dirty="0"/>
            <a:t>Major methods back in the days:</a:t>
          </a:r>
          <a:endParaRPr lang="en-US" sz="1900" kern="1200" dirty="0"/>
        </a:p>
      </dsp:txBody>
      <dsp:txXfrm>
        <a:off x="28757" y="2244854"/>
        <a:ext cx="6609319" cy="531581"/>
      </dsp:txXfrm>
    </dsp:sp>
    <dsp:sp modelId="{992321A8-453E-44B2-93DB-4E4484856D34}">
      <dsp:nvSpPr>
        <dsp:cNvPr id="0" name=""/>
        <dsp:cNvSpPr/>
      </dsp:nvSpPr>
      <dsp:spPr>
        <a:xfrm>
          <a:off x="0" y="2805192"/>
          <a:ext cx="6666833" cy="1022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4130" rIns="135128" bIns="2413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500" kern="1200" dirty="0"/>
            <a:t>The scale-up method was widely used in early MMORPGs.</a:t>
          </a:r>
          <a:endParaRPr lang="ko-KR" altLang="en-US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500" kern="1200" dirty="0"/>
            <a:t>Scalability is maintained by gradually replacing server machines with high-performance ones.</a:t>
          </a:r>
          <a:endParaRPr lang="ko-KR" altLang="en-US" sz="1500" kern="1200" dirty="0"/>
        </a:p>
      </dsp:txBody>
      <dsp:txXfrm>
        <a:off x="0" y="2805192"/>
        <a:ext cx="6666833" cy="1022580"/>
      </dsp:txXfrm>
    </dsp:sp>
    <dsp:sp modelId="{119564CA-BBAD-453F-9B5A-07F55A08A26B}">
      <dsp:nvSpPr>
        <dsp:cNvPr id="0" name=""/>
        <dsp:cNvSpPr/>
      </dsp:nvSpPr>
      <dsp:spPr>
        <a:xfrm>
          <a:off x="0" y="3827772"/>
          <a:ext cx="6666833" cy="589095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 dirty="0"/>
            <a:t>Advantages:</a:t>
          </a:r>
          <a:endParaRPr lang="ko-KR" altLang="en-US" sz="1900" kern="1200" dirty="0"/>
        </a:p>
      </dsp:txBody>
      <dsp:txXfrm>
        <a:off x="28757" y="3856529"/>
        <a:ext cx="6609319" cy="531581"/>
      </dsp:txXfrm>
    </dsp:sp>
    <dsp:sp modelId="{09847260-3116-4A41-A912-E10907F35F24}">
      <dsp:nvSpPr>
        <dsp:cNvPr id="0" name=""/>
        <dsp:cNvSpPr/>
      </dsp:nvSpPr>
      <dsp:spPr>
        <a:xfrm>
          <a:off x="0" y="4416867"/>
          <a:ext cx="6666833" cy="1022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4130" rIns="135128" bIns="2413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500" kern="1200" dirty="0"/>
            <a:t>The structure is simple, making it easy to manage and operate.</a:t>
          </a:r>
          <a:endParaRPr lang="ko-KR" altLang="en-US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500" kern="1200" dirty="0"/>
            <a:t>Since it is operated as a single server, data synchronization and management complexity are reduced.</a:t>
          </a:r>
          <a:endParaRPr lang="ko-KR" altLang="en-US" sz="1500" kern="1200" dirty="0"/>
        </a:p>
      </dsp:txBody>
      <dsp:txXfrm>
        <a:off x="0" y="4416867"/>
        <a:ext cx="6666833" cy="1022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5E62A-8BBF-49D0-AE74-E60CE75D264D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E1BFA5-F56E-4F5F-8C02-1436021DF1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940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941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917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591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09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61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933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43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021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960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616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917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041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148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30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420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158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019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2986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279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8252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4422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083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2495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9463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410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7856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796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501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005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06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94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748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1BFA5-F56E-4F5F-8C02-1436021DF11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662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8CC53-D7B5-0F13-E5B5-6D1E2226D3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CC39B9-9C7D-6889-1A33-12DEDEC34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3EEA63-CB2C-87C6-1F38-009E175C3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E1F7-8923-4B69-B3EC-98E7256A5986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37A3EA-30E0-CD50-0F85-11E80621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616FB3-34E7-D73B-A9E5-B6930AC1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245A8-6356-47FB-84A0-896315BF8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197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71B2C-30BA-5C38-F16D-0BBCD5A9E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C94DF6-760D-87D1-3B45-356030893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6875B9-092D-E3EA-1E2A-3F067642C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E1F7-8923-4B69-B3EC-98E7256A5986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EE2ABF-F653-F572-2EFE-3607093D4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B3D637-8C64-9218-A0EA-935CB731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245A8-6356-47FB-84A0-896315BF8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601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9556794-CA40-792E-18A2-B3135B9BE1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0519EF-8F95-8C69-D3FB-5E55C91C2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E82504-F28E-9C28-40BD-85A926976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E1F7-8923-4B69-B3EC-98E7256A5986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54144-06B7-E647-8447-D0B7136F4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85E786-5B1E-408B-15A4-D2BE32805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245A8-6356-47FB-84A0-896315BF8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900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8CF5A-7BC5-64DD-C523-802A38C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C3D-2169-6B27-11AC-64B6705B1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767C4C-2C56-10BC-7657-E8E8A901F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E1F7-8923-4B69-B3EC-98E7256A5986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CFE0C-DEAE-CE00-0328-9E6A88D31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5304EF-F839-19DA-5FC1-1BF293BEA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245A8-6356-47FB-84A0-896315BF8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161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EAA970-5318-9A66-B7EE-980F47C27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40B240-D836-E14F-323D-ACF5E884A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AB704-0C04-5EF7-7C16-1BAD2158C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E1F7-8923-4B69-B3EC-98E7256A5986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BB5A44-F157-4676-71B9-D2F3008A8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BE6567-5208-D1CB-B09E-DF0BE43F0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245A8-6356-47FB-84A0-896315BF8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81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3518A-4050-83A1-E224-9A4322F0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822490-0D90-376E-40BA-96016B7BC4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E7E61D-9B3C-176C-F8CC-E7957B7DF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247C6D-6BAA-DC13-C3CB-ED5DFA7BE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E1F7-8923-4B69-B3EC-98E7256A5986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E3E3B2-EBA4-2C1E-2015-A3073EA2A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A99243-6686-F273-96F6-62C09CFB3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245A8-6356-47FB-84A0-896315BF8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5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9143F-FFBD-EA80-D191-C06DD9D42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D5A1C1-C151-FAC3-974F-4562CBCD5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5D4DE5-349A-4002-D824-2A3FF6F62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2FC750-A3B9-A055-A49F-372AFA51A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E30BC9-1ACB-ABEE-4808-682C71D0F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A17F30-9FBC-0CE8-06F8-3AEA665C8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E1F7-8923-4B69-B3EC-98E7256A5986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ED740DF-3E7C-E611-879F-411C4C85E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25AE4A-C6EB-DF24-7E88-F8D2E2550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245A8-6356-47FB-84A0-896315BF8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837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FFD08-560B-305A-CC2C-8E19CDE2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6589A6-13C2-1366-D0B9-95E2AE0DF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E1F7-8923-4B69-B3EC-98E7256A5986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B9A7AF-E113-843D-73F6-28574D7FC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A76038-D642-0C2F-CB5C-C0E78F4E1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245A8-6356-47FB-84A0-896315BF8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85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524A8D0-9ADA-5E91-0154-814B15451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E1F7-8923-4B69-B3EC-98E7256A5986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72763B-C5B6-57F9-2F8E-185C254D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980F2B-0DB5-88E7-8A52-57BBC008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245A8-6356-47FB-84A0-896315BF8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00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01B1A-41B1-E164-A722-3C91C99B4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756E0-F786-471B-D342-44A3983FB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84208E-409D-3088-6591-F09C43902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4C52EA-963A-1EF6-ACFC-FB9B84416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E1F7-8923-4B69-B3EC-98E7256A5986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A7719C-A138-4B56-3236-41EC6892B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674ABA-3E23-2B38-0C86-BF82D20F3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245A8-6356-47FB-84A0-896315BF8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67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D2CE9-8F0E-B429-CC79-D459A9C7A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AF4CB1-C92E-DEC6-22E9-76CEA05857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BB0996-C316-02D4-362B-D9F1BCFBB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1F7B63-DC8F-E325-6F9F-85FB12F06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E1F7-8923-4B69-B3EC-98E7256A5986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47D30F-3236-9BD8-8EF1-E107219D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1CF5A8-2F9B-D4F5-D52B-17B10A1B7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245A8-6356-47FB-84A0-896315BF8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406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C6EC5C-A244-9CE2-83A2-4F1528C74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7A4C82-E2DD-A830-126D-90ACA2F1B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48AEC1-7A80-CF64-27BC-99F717355B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ECE1F7-8923-4B69-B3EC-98E7256A5986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C01F12-1A5F-F220-74E4-1A7C53DEB3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E4959B-22E5-01A0-7125-A3A54C134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6245A8-6356-47FB-84A0-896315BF8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71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0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949578-24BD-9450-86BE-5E6B91DB4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US" altLang="ko-KR" sz="6600" dirty="0">
                <a:solidFill>
                  <a:schemeClr val="bg1"/>
                </a:solidFill>
              </a:rPr>
              <a:t>MMORPG</a:t>
            </a:r>
            <a:r>
              <a:rPr lang="ko-KR" altLang="en-US" sz="6600" dirty="0">
                <a:solidFill>
                  <a:schemeClr val="bg1"/>
                </a:solidFill>
              </a:rPr>
              <a:t> </a:t>
            </a:r>
            <a:r>
              <a:rPr lang="en-US" altLang="ko-KR" sz="6600" dirty="0">
                <a:solidFill>
                  <a:schemeClr val="bg1"/>
                </a:solidFill>
              </a:rPr>
              <a:t>Server</a:t>
            </a:r>
            <a:r>
              <a:rPr lang="ko-KR" altLang="en-US" sz="6600" dirty="0">
                <a:solidFill>
                  <a:schemeClr val="bg1"/>
                </a:solidFill>
              </a:rPr>
              <a:t> </a:t>
            </a:r>
            <a:r>
              <a:rPr lang="en-US" altLang="ko-KR" sz="6600" dirty="0">
                <a:solidFill>
                  <a:schemeClr val="bg1"/>
                </a:solidFill>
              </a:rPr>
              <a:t>Structures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076325-5033-5168-BF96-419064256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</a:rPr>
              <a:t>Server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Game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Programming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316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FBDC5C-8718-4945-5F22-F9C9F6C3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Factors that increase specific server workload</a:t>
            </a:r>
            <a:endParaRPr lang="ko-KR" alt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Frame-By-Frame Run Cycle Animation">
            <a:extLst>
              <a:ext uri="{FF2B5EF4-FFF2-40B4-BE49-F238E27FC236}">
                <a16:creationId xmlns:a16="http://schemas.microsoft.com/office/drawing/2014/main" id="{099FEEC1-2625-1FAC-7E92-47BF0E0C6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10" y="970532"/>
            <a:ext cx="11264302" cy="51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3CC20E-B3A8-9AA4-860E-9A21C0242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Processing real-time interaction tasks on a frame-by-frame basis:</a:t>
            </a:r>
          </a:p>
          <a:p>
            <a:pPr lvl="1"/>
            <a:r>
              <a:rPr lang="en-US" altLang="ko-KR" sz="1800" dirty="0"/>
              <a:t>The server continuously manages the status, movement, and interaction of all actors for each frame</a:t>
            </a:r>
          </a:p>
          <a:p>
            <a:pPr lvl="2"/>
            <a:r>
              <a:rPr lang="en-US" altLang="ko-KR" sz="1100" dirty="0"/>
              <a:t>C.f.&gt; Web server, File server, DB server</a:t>
            </a:r>
          </a:p>
          <a:p>
            <a:pPr lvl="1"/>
            <a:r>
              <a:rPr lang="en-US" altLang="ko-KR" sz="1800" dirty="0"/>
              <a:t>Update the actions of each actor in real time to maintain game consistency and accuracy</a:t>
            </a:r>
          </a:p>
          <a:p>
            <a:r>
              <a:rPr lang="en-US" altLang="ko-KR" sz="2400" dirty="0"/>
              <a:t>Requires efficient resource management:</a:t>
            </a:r>
          </a:p>
          <a:p>
            <a:pPr lvl="1"/>
            <a:r>
              <a:rPr lang="en-US" altLang="ko-KR" sz="1800" dirty="0"/>
              <a:t>It is important to optimize the workload on an actor-by-actor basis to maximize server performance</a:t>
            </a:r>
          </a:p>
          <a:p>
            <a:endParaRPr lang="en-US" altLang="ko-KR" sz="2400" dirty="0"/>
          </a:p>
          <a:p>
            <a:pPr marL="0" indent="0">
              <a:buNone/>
            </a:pPr>
            <a:r>
              <a:rPr lang="en-US" altLang="ko-KR" sz="2400" b="1" dirty="0"/>
              <a:t>∴</a:t>
            </a:r>
            <a:r>
              <a:rPr lang="en-US" altLang="ko-KR" sz="2400" dirty="0"/>
              <a:t> MMORPG servers must manage various elements such as actors and control zones in real time, and a </a:t>
            </a:r>
            <a:r>
              <a:rPr lang="en-US" altLang="ko-KR" sz="2400" b="1" dirty="0"/>
              <a:t>systematic structure </a:t>
            </a:r>
            <a:r>
              <a:rPr lang="en-US" altLang="ko-KR" sz="2400" dirty="0"/>
              <a:t>that efficiently processes this workload is essential!!!</a:t>
            </a:r>
          </a:p>
        </p:txBody>
      </p:sp>
    </p:spTree>
    <p:extLst>
      <p:ext uri="{BB962C8B-B14F-4D97-AF65-F5344CB8AC3E}">
        <p14:creationId xmlns:p14="http://schemas.microsoft.com/office/powerpoint/2010/main" val="3976645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14C2221-2B8C-494D-9442-F812DF4E8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DE836F-27DD-BFC2-AE12-CBACE7EB5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3931"/>
            <a:ext cx="3143250" cy="2601119"/>
          </a:xfrm>
        </p:spPr>
        <p:txBody>
          <a:bodyPr anchor="t">
            <a:normAutofit/>
          </a:bodyPr>
          <a:lstStyle/>
          <a:p>
            <a:pPr algn="ctr"/>
            <a:r>
              <a:rPr lang="en-US" altLang="ko-KR" sz="4000" dirty="0"/>
              <a:t>Role of MMORPG Server?</a:t>
            </a:r>
            <a:endParaRPr lang="ko-KR" altLang="en-US" sz="4000" dirty="0"/>
          </a:p>
        </p:txBody>
      </p: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27573699-EA93-FBDB-458B-57D52C703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1200" y="2429670"/>
            <a:ext cx="914400" cy="9144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B3ECA8-0852-FACB-6AC3-06DCA44B5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0652" y="730249"/>
            <a:ext cx="7153147" cy="5384801"/>
          </a:xfrm>
        </p:spPr>
        <p:txBody>
          <a:bodyPr anchor="ctr"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Packet Processing (Read/Write)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Tick Processing: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Tick refers to a recurring interval of time in which the game server processes events.</a:t>
            </a:r>
          </a:p>
          <a:p>
            <a:pPr lvl="1"/>
            <a:r>
              <a:rPr lang="en-US" altLang="ko-KR" dirty="0"/>
              <a:t>Continuously updates the state of actors on every frame.</a:t>
            </a:r>
          </a:p>
          <a:p>
            <a:pPr lvl="1"/>
            <a:r>
              <a:rPr lang="en-US" altLang="ko-KR" b="1" dirty="0"/>
              <a:t>Heartbeat Functionality:</a:t>
            </a:r>
            <a:r>
              <a:rPr lang="en-US" altLang="ko-KR" dirty="0"/>
              <a:t> Periodically checks and updates the location and status of users and NPCs.</a:t>
            </a:r>
          </a:p>
          <a:p>
            <a:r>
              <a:rPr lang="en-US" altLang="ko-KR" b="1" dirty="0"/>
              <a:t>Other Systems:</a:t>
            </a:r>
            <a:endParaRPr lang="en-US" altLang="ko-KR" dirty="0"/>
          </a:p>
          <a:p>
            <a:pPr lvl="1"/>
            <a:r>
              <a:rPr lang="en-US" altLang="ko-KR" b="1" dirty="0"/>
              <a:t>Auction House:</a:t>
            </a:r>
            <a:r>
              <a:rPr lang="en-US" altLang="ko-KR" dirty="0"/>
              <a:t> An item trading system between users.</a:t>
            </a:r>
          </a:p>
          <a:p>
            <a:pPr lvl="1"/>
            <a:r>
              <a:rPr lang="en-US" altLang="ko-KR" b="1" dirty="0"/>
              <a:t>Siege Warfare:</a:t>
            </a:r>
            <a:r>
              <a:rPr lang="en-US" altLang="ko-KR" dirty="0"/>
              <a:t> Supports large-scale battles in designated combat areas.</a:t>
            </a:r>
          </a:p>
          <a:p>
            <a:pPr lvl="1"/>
            <a:r>
              <a:rPr lang="en-US" altLang="ko-KR" b="1" dirty="0"/>
              <a:t>Additional Systems:</a:t>
            </a:r>
            <a:r>
              <a:rPr lang="en-US" altLang="ko-KR" dirty="0"/>
              <a:t> Handles various in-game interactions and events.</a:t>
            </a:r>
          </a:p>
          <a:p>
            <a:r>
              <a:rPr lang="en-US" altLang="ko-KR" b="1" dirty="0"/>
              <a:t>Packet Processing + Tick Processing:</a:t>
            </a:r>
            <a:r>
              <a:rPr lang="en-US" altLang="ko-KR" dirty="0"/>
              <a:t> Represents the majority (80%), with other tasks (20%).</a:t>
            </a:r>
          </a:p>
          <a:p>
            <a:pPr lvl="1"/>
            <a:r>
              <a:rPr lang="en-US" altLang="ko-KR" b="1" dirty="0"/>
              <a:t>Pareto Principle (80/20 Rule):</a:t>
            </a:r>
            <a:r>
              <a:rPr lang="en-US" altLang="ko-KR" dirty="0"/>
              <a:t> An empirical rule stating that 80% of outcomes stem from 20% of causes.</a:t>
            </a:r>
          </a:p>
          <a:p>
            <a:pPr marL="285750" indent="-285750"/>
            <a:r>
              <a:rPr lang="en-US" altLang="ko-KR" b="1" dirty="0"/>
              <a:t>∴</a:t>
            </a:r>
            <a:r>
              <a:rPr lang="en-US" altLang="ko-KR" dirty="0"/>
              <a:t> packet processing and tick processing are core components of an MMORPG server</a:t>
            </a:r>
          </a:p>
          <a:p>
            <a:pPr marL="742950" lvl="1" indent="-285750"/>
            <a:r>
              <a:rPr lang="en-US" altLang="ko-KR" dirty="0"/>
              <a:t>Efficient management and optimization of these functions significantly impact server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3932944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3014F7-33D5-7EFA-1F69-F650730DC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altLang="ko-KR" sz="4800" dirty="0"/>
              <a:t>Volume of packet and tick processing…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D77FB-600B-F969-0E91-00FA12F91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fontScale="92500"/>
          </a:bodyPr>
          <a:lstStyle/>
          <a:p>
            <a:r>
              <a:rPr lang="en-US" altLang="ko-KR" sz="2400" dirty="0"/>
              <a:t>Proportional to the number of actors</a:t>
            </a:r>
          </a:p>
          <a:p>
            <a:pPr lvl="1"/>
            <a:r>
              <a:rPr lang="en-US" altLang="ko-KR" sz="1800" dirty="0"/>
              <a:t>Actors↑, Ticks↑, Packets↑</a:t>
            </a:r>
          </a:p>
          <a:p>
            <a:pPr lvl="1"/>
            <a:r>
              <a:rPr lang="en-US" altLang="ko-KR" sz="1800" dirty="0"/>
              <a:t>As the number of players increases, the packet processing volume increases rapidly</a:t>
            </a:r>
          </a:p>
          <a:p>
            <a:r>
              <a:rPr lang="en-US" altLang="ko-KR" sz="2400" dirty="0"/>
              <a:t>Expected number of actors that the server must handle</a:t>
            </a:r>
          </a:p>
          <a:p>
            <a:r>
              <a:rPr lang="en-US" altLang="ko-KR" sz="2400" dirty="0"/>
              <a:t>Example: Let's say one server process receives 5,000 concurrent users!</a:t>
            </a:r>
          </a:p>
          <a:p>
            <a:pPr lvl="1"/>
            <a:r>
              <a:rPr lang="en-US" altLang="ko-KR" sz="1800" dirty="0"/>
              <a:t>10 ticks per second: per second (1000ms), one tick interval: 100ms</a:t>
            </a:r>
          </a:p>
          <a:p>
            <a:pPr lvl="1"/>
            <a:r>
              <a:rPr lang="en-US" altLang="ko-KR" sz="1800" dirty="0"/>
              <a:t>Meaning that all actor updates are continuously processed in 100ms...</a:t>
            </a:r>
          </a:p>
          <a:p>
            <a:pPr lvl="1"/>
            <a:r>
              <a:rPr lang="en-US" altLang="ko-KR" sz="1800" dirty="0"/>
              <a:t>100ms / 5,000 people = 0.02ms = 0.00002 seconds</a:t>
            </a:r>
          </a:p>
          <a:p>
            <a:pPr lvl="1"/>
            <a:r>
              <a:rPr lang="en-US" altLang="ko-KR" sz="1800" dirty="0"/>
              <a:t>If we consider NPCs...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49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5D70589-F272-46B9-4C28-C4F779A12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 fontScale="90000"/>
          </a:bodyPr>
          <a:lstStyle/>
          <a:p>
            <a:br>
              <a:rPr lang="en-US" altLang="ko-KR" dirty="0"/>
            </a:br>
            <a:r>
              <a:rPr lang="en-US" altLang="ko-KR" dirty="0"/>
              <a:t>So… MMORPG Server need multithread programming?!?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F0E3B8-7EAE-8E8B-F0F6-E81B56ED8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US" altLang="ko-KR" sz="2400" b="1" dirty="0"/>
              <a:t>Concurrent Execution per Core: Provides More Time to handle</a:t>
            </a:r>
            <a:endParaRPr lang="en-US" altLang="ko-KR" sz="2400" dirty="0"/>
          </a:p>
          <a:p>
            <a:pPr lvl="1"/>
            <a:r>
              <a:rPr lang="en-US" altLang="ko-KR" sz="1800" dirty="0"/>
              <a:t>Requires a well-designed server structure</a:t>
            </a:r>
          </a:p>
          <a:p>
            <a:pPr lvl="1"/>
            <a:r>
              <a:rPr lang="en-US" altLang="ko-KR" sz="1800" dirty="0"/>
              <a:t>But, programming in a multi-threaded environment is challenging</a:t>
            </a:r>
          </a:p>
          <a:p>
            <a:pPr lvl="1"/>
            <a:r>
              <a:rPr lang="en-US" altLang="ko-KR" sz="1800" dirty="0"/>
              <a:t>If not done properly, efficiency can be worse than single-threaded</a:t>
            </a:r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63A0414-4865-55BB-7ED8-0B1C8560D522}"/>
              </a:ext>
            </a:extLst>
          </p:cNvPr>
          <p:cNvGrpSpPr/>
          <p:nvPr/>
        </p:nvGrpSpPr>
        <p:grpSpPr>
          <a:xfrm>
            <a:off x="6719367" y="2705749"/>
            <a:ext cx="4788505" cy="2714244"/>
            <a:chOff x="857250" y="1119188"/>
            <a:chExt cx="10477500" cy="4619625"/>
          </a:xfrm>
        </p:grpSpPr>
        <p:pic>
          <p:nvPicPr>
            <p:cNvPr id="2050" name="Picture 2" descr="Image of multiple cores">
              <a:extLst>
                <a:ext uri="{FF2B5EF4-FFF2-40B4-BE49-F238E27FC236}">
                  <a16:creationId xmlns:a16="http://schemas.microsoft.com/office/drawing/2014/main" id="{1F0F8064-BC62-5DB8-A82D-66C45C8014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250" y="1119188"/>
              <a:ext cx="10477500" cy="4619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EB5A6E-5A07-EBC5-5836-96D2FF88CF02}"/>
                </a:ext>
              </a:extLst>
            </p:cNvPr>
            <p:cNvSpPr txBox="1"/>
            <p:nvPr/>
          </p:nvSpPr>
          <p:spPr>
            <a:xfrm>
              <a:off x="2100756" y="3624399"/>
              <a:ext cx="1083879" cy="3768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en-US" altLang="ko-KR" sz="11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100ms</a:t>
              </a: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A7BAC1-4263-5563-F7D6-4805A7C3A665}"/>
                </a:ext>
              </a:extLst>
            </p:cNvPr>
            <p:cNvSpPr txBox="1"/>
            <p:nvPr/>
          </p:nvSpPr>
          <p:spPr>
            <a:xfrm>
              <a:off x="5115088" y="3578007"/>
              <a:ext cx="1083879" cy="3768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en-US" altLang="ko-KR" sz="11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100ms</a:t>
              </a:r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B7AE35-0AA4-2485-1BDE-E51F7264F5DD}"/>
                </a:ext>
              </a:extLst>
            </p:cNvPr>
            <p:cNvSpPr txBox="1"/>
            <p:nvPr/>
          </p:nvSpPr>
          <p:spPr>
            <a:xfrm>
              <a:off x="6183531" y="3606964"/>
              <a:ext cx="1083879" cy="3768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en-US" altLang="ko-KR" sz="11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100ms</a:t>
              </a:r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6B1558-A9E5-54B0-5397-A9A0814DC0F6}"/>
                </a:ext>
              </a:extLst>
            </p:cNvPr>
            <p:cNvSpPr txBox="1"/>
            <p:nvPr/>
          </p:nvSpPr>
          <p:spPr>
            <a:xfrm>
              <a:off x="8650014" y="3050435"/>
              <a:ext cx="1083879" cy="3768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en-US" altLang="ko-KR" sz="11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100ms</a:t>
              </a:r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F34E8C-222A-28F4-E0EF-9A62BD0A0402}"/>
                </a:ext>
              </a:extLst>
            </p:cNvPr>
            <p:cNvSpPr txBox="1"/>
            <p:nvPr/>
          </p:nvSpPr>
          <p:spPr>
            <a:xfrm>
              <a:off x="9718457" y="3050435"/>
              <a:ext cx="1083879" cy="3768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en-US" altLang="ko-KR" sz="11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100ms</a:t>
              </a:r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07F11E-D2D6-C1B0-C464-E9BA77802548}"/>
                </a:ext>
              </a:extLst>
            </p:cNvPr>
            <p:cNvSpPr txBox="1"/>
            <p:nvPr/>
          </p:nvSpPr>
          <p:spPr>
            <a:xfrm>
              <a:off x="8650014" y="4031921"/>
              <a:ext cx="1083879" cy="3768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en-US" altLang="ko-KR" sz="11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100ms</a:t>
              </a:r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BD4CF6-613D-F8A9-E901-F72417915D11}"/>
                </a:ext>
              </a:extLst>
            </p:cNvPr>
            <p:cNvSpPr txBox="1"/>
            <p:nvPr/>
          </p:nvSpPr>
          <p:spPr>
            <a:xfrm>
              <a:off x="9718457" y="4031921"/>
              <a:ext cx="1083879" cy="3768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en-US" altLang="ko-KR" sz="11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100ms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9664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BB63DF-736A-FE33-5154-0D9D9EDCC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To </a:t>
            </a:r>
            <a:r>
              <a:rPr lang="en-US" altLang="ko-KR" dirty="0" err="1">
                <a:solidFill>
                  <a:srgbClr val="FFFFFF"/>
                </a:solidFill>
              </a:rPr>
              <a:t>summarise</a:t>
            </a:r>
            <a:r>
              <a:rPr lang="en-US" altLang="ko-KR" dirty="0">
                <a:solidFill>
                  <a:srgbClr val="FFFFFF"/>
                </a:solidFill>
              </a:rPr>
              <a:t> by far …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946747-AFDF-6499-52F4-B8AFE5D5B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fontScale="85000" lnSpcReduction="10000"/>
          </a:bodyPr>
          <a:lstStyle/>
          <a:p>
            <a:r>
              <a:rPr lang="en-US" altLang="ko-KR" b="1" dirty="0"/>
              <a:t>The Server Has a Lot to Do!!!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Core Issue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/>
              <a:t>The server's workload is heavy, and there is not enough time for a single CPU to handle 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Solution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/>
              <a:t>Distribute tasks in parallel using multi-threading and multi-processing.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Therefore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/>
              <a:t>Multi-threaded programming is needed.</a:t>
            </a:r>
            <a:br>
              <a:rPr lang="en-US" altLang="ko-KR" dirty="0"/>
            </a:br>
            <a:r>
              <a:rPr lang="en-US" altLang="ko-KR" dirty="0"/>
              <a:t>However, if coded haphazardly, efficiency will not improve, and problems may arise.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So what should we do?!?</a:t>
            </a:r>
            <a:br>
              <a:rPr lang="en-US" altLang="ko-KR" dirty="0"/>
            </a:br>
            <a:r>
              <a:rPr lang="en-US" altLang="ko-KR" dirty="0"/>
              <a:t>Multi-process and multi-threaded design of MMORPG servers is essential for ensuring efficiency, and an optimized structure is key to successful server operation. But hard to do!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1569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10"/>
            <a:ext cx="12192000" cy="68622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4A1A94-A648-B0A8-A5EA-4B8B1BE16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3" y="507238"/>
            <a:ext cx="3555916" cy="38458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400" dirty="0">
                <a:solidFill>
                  <a:schemeClr val="bg1"/>
                </a:solidFill>
              </a:rPr>
              <a:t>II.</a:t>
            </a:r>
            <a:r>
              <a:rPr lang="ko-KR" altLang="en-US" sz="5400" dirty="0">
                <a:solidFill>
                  <a:schemeClr val="bg1"/>
                </a:solidFill>
              </a:rPr>
              <a:t> </a:t>
            </a:r>
            <a:r>
              <a:rPr lang="en-US" altLang="ko-KR" sz="5400" dirty="0">
                <a:solidFill>
                  <a:schemeClr val="bg1"/>
                </a:solidFill>
              </a:rPr>
              <a:t>Types of typical MMORPG server structures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pic>
        <p:nvPicPr>
          <p:cNvPr id="6146" name="Picture 2" descr="Which MMORPG Server System Is the Future? : r/MMORPG">
            <a:extLst>
              <a:ext uri="{FF2B5EF4-FFF2-40B4-BE49-F238E27FC236}">
                <a16:creationId xmlns:a16="http://schemas.microsoft.com/office/drawing/2014/main" id="{66D458EA-7668-A7E8-4252-81AAE2C1FF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 bwMode="auto">
          <a:xfrm>
            <a:off x="5467894" y="590861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155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6157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6158" name="Freeform: Shape 6157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9" name="Freeform: Shape 6158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61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6162" name="Freeform: Shape 6161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3" name="Freeform: Shape 6162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4" name="Freeform: Shape 6163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5" name="Freeform: Shape 6164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6" name="Freeform: Shape 6165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7" name="Freeform: Shape 6166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8" name="Freeform: Shape 6167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9" name="Freeform: Shape 6168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0" name="Freeform: Shape 6169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1" name="Freeform: Shape 6170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2" name="Freeform: Shape 6171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3" name="Freeform: Shape 6172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4" name="Freeform: Shape 6173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5" name="Freeform: Shape 6174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6" name="Freeform: Shape 6175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7" name="Freeform: Shape 6176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8" name="Freeform: Shape 6177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9" name="Freeform: Shape 6178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0" name="Freeform: Shape 6179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1" name="Freeform: Shape 6180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2" name="Freeform: Shape 6181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3" name="Freeform: Shape 6182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4" name="Freeform: Shape 6183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5" name="Freeform: Shape 6184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6" name="Freeform: Shape 6185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7" name="Freeform: Shape 6186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8" name="Freeform: Shape 6187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9" name="Freeform: Shape 6188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0" name="Freeform: Shape 6189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1" name="Freeform: Shape 6190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2" name="Freeform: Shape 6191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3" name="Freeform: Shape 6192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4" name="Freeform: Shape 6193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5" name="Freeform: Shape 6194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6" name="Freeform: Shape 6195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7" name="Freeform: Shape 6196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8" name="Freeform: Shape 6197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9" name="Freeform: Shape 6198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0" name="Freeform: Shape 6199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1" name="Freeform: Shape 6200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2" name="Freeform: Shape 6201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3" name="Freeform: Shape 6202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4" name="Freeform: Shape 6203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5" name="Freeform: Shape 6204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6" name="Freeform: Shape 6205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7" name="Freeform: Shape 6206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8" name="Freeform: Shape 6207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9" name="Freeform: Shape 6208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0" name="Freeform: Shape 6209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1" name="Freeform: Shape 6210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2" name="Freeform: Shape 6211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3" name="Freeform: Shape 6212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4" name="Freeform: Shape 6213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5" name="Freeform: Shape 6214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6" name="Freeform: Shape 6215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7" name="Freeform: Shape 6216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8" name="Freeform: Shape 6217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9" name="Freeform: Shape 6218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0" name="Freeform: Shape 6219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1" name="Freeform: Shape 6220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2" name="Freeform: Shape 6221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3" name="Freeform: Shape 6222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4" name="Freeform: Shape 6223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5" name="Freeform: Shape 6224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6" name="Freeform: Shape 6225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7" name="Freeform: Shape 6226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8" name="Freeform: Shape 6227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9" name="Freeform: Shape 6228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0" name="Freeform: Shape 6229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1" name="Freeform: Shape 6230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2" name="Freeform: Shape 6231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3" name="Freeform: Shape 6232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4" name="Freeform: Shape 6233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5" name="Freeform: Shape 6234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6" name="Freeform: Shape 6235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7" name="Freeform: Shape 6236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8" name="Freeform: Shape 6237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9" name="Freeform: Shape 6238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0" name="Freeform: Shape 6239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1" name="Freeform: Shape 6240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2" name="Freeform: Shape 6241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3" name="Freeform: Shape 6242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4" name="Freeform: Shape 6243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5" name="Freeform: Shape 6244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6" name="Freeform: Shape 6245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7" name="Freeform: Shape 6246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8" name="Freeform: Shape 6247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9" name="Freeform: Shape 6248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0" name="Freeform: Shape 6249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1" name="Freeform: Shape 6250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2" name="Freeform: Shape 6251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3" name="Freeform: Shape 6252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4" name="Freeform: Shape 6253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5" name="Freeform: Shape 6254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6" name="Freeform: Shape 6255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7" name="Freeform: Shape 6256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8" name="Freeform: Shape 6257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9" name="Freeform: Shape 6258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0" name="Freeform: Shape 6259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1" name="Freeform: Shape 6260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2" name="Freeform: Shape 6261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3" name="Freeform: Shape 6262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4" name="Freeform: Shape 6263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5" name="Freeform: Shape 6264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6" name="Freeform: Shape 6265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7" name="Freeform: Shape 6266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8" name="Freeform: Shape 6267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9" name="Freeform: Shape 6268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0" name="Freeform: Shape 6269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1" name="Freeform: Shape 6270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2" name="Freeform: Shape 6271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3" name="Freeform: Shape 6272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4" name="Freeform: Shape 6273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5" name="Freeform: Shape 6274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6" name="Freeform: Shape 6275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7" name="Freeform: Shape 6276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8" name="Freeform: Shape 6277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9" name="Freeform: Shape 6278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0" name="Freeform: Shape 6279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1" name="Freeform: Shape 6280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2" name="Freeform: Shape 6281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3" name="Freeform: Shape 6282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4" name="Freeform: Shape 6283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5" name="Freeform: Shape 6284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6" name="Freeform: Shape 6285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7" name="Freeform: Shape 6286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8" name="Freeform: Shape 6287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9" name="Freeform: Shape 6288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0" name="Freeform: Shape 6289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1" name="Freeform: Shape 6290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2" name="Freeform: Shape 6291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3" name="Freeform: Shape 6292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4" name="Freeform: Shape 6293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5" name="Freeform: Shape 6294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6" name="Freeform: Shape 6295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7" name="Freeform: Shape 6296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8" name="Freeform: Shape 6297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9" name="Freeform: Shape 6298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0" name="Freeform: Shape 6299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1" name="Freeform: Shape 6300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2" name="Freeform: Shape 6301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3" name="Freeform: Shape 6302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4" name="Freeform: Shape 6303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5" name="Freeform: Shape 6304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6" name="Freeform: Shape 6305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7" name="Freeform: Shape 6306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8" name="Freeform: Shape 6307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9" name="Freeform: Shape 6308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0" name="Freeform: Shape 6309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1" name="Freeform: Shape 6310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2" name="Freeform: Shape 6311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3" name="Freeform: Shape 6312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4" name="Freeform: Shape 6313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5" name="Freeform: Shape 6314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6" name="Freeform: Shape 6315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7" name="Freeform: Shape 6316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8" name="Freeform: Shape 6317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9" name="Freeform: Shape 6318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0" name="Freeform: Shape 6319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1" name="Freeform: Shape 6320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2" name="Freeform: Shape 6321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3" name="Freeform: Shape 6322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4" name="Freeform: Shape 6323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5" name="Freeform: Shape 6324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6" name="Freeform: Shape 6325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7" name="Freeform: Shape 6326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8" name="Freeform: Shape 6327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9" name="Freeform: Shape 6328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0" name="Freeform: Shape 6329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12071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F6215C-8711-07E6-F2C2-F94345F65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1. Classic single threaded structure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591414-04CD-94EA-AC3E-7639B2BC7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lnSpcReduction="10000"/>
          </a:bodyPr>
          <a:lstStyle/>
          <a:p>
            <a:r>
              <a:rPr lang="en-US" altLang="ko-KR" b="1" dirty="0"/>
              <a:t>Network IO</a:t>
            </a:r>
            <a:r>
              <a:rPr lang="en-US" altLang="ko-KR" dirty="0"/>
              <a:t>: Receives and forwards packets transmitted from clients</a:t>
            </a:r>
          </a:p>
          <a:p>
            <a:pPr lvl="1"/>
            <a:r>
              <a:rPr lang="en-US" altLang="ko-KR" dirty="0"/>
              <a:t>Receives packets from clients</a:t>
            </a:r>
          </a:p>
          <a:p>
            <a:r>
              <a:rPr lang="en-US" altLang="ko-KR" b="1" dirty="0"/>
              <a:t>Worker thread</a:t>
            </a:r>
            <a:r>
              <a:rPr lang="en-US" altLang="ko-KR" dirty="0"/>
              <a:t>: Operates as a single thread, processes packets, and updates the tick of the actor</a:t>
            </a:r>
          </a:p>
          <a:p>
            <a:pPr lvl="1"/>
            <a:r>
              <a:rPr lang="en-US" altLang="ko-KR" dirty="0"/>
              <a:t>Takes packets one by one from the queue and processes them sequentially</a:t>
            </a:r>
          </a:p>
          <a:p>
            <a:r>
              <a:rPr lang="en-US" altLang="ko-KR" b="1" dirty="0"/>
              <a:t>Buffer (Queue)</a:t>
            </a:r>
            <a:r>
              <a:rPr lang="en-US" altLang="ko-KR" dirty="0"/>
              <a:t>: Buffer for forwarding packets received from network IO to the worker thread</a:t>
            </a:r>
          </a:p>
          <a:p>
            <a:pPr lvl="1"/>
            <a:r>
              <a:rPr lang="en-US" altLang="ko-KR" dirty="0"/>
              <a:t>Temporarily stores packets received from network IO</a:t>
            </a:r>
          </a:p>
          <a:p>
            <a:pPr lvl="1"/>
            <a:r>
              <a:rPr lang="en-US" altLang="ko-KR" dirty="0"/>
              <a:t>Worker thread empties the queue and processes packets every frame</a:t>
            </a:r>
          </a:p>
        </p:txBody>
      </p:sp>
    </p:spTree>
    <p:extLst>
      <p:ext uri="{BB962C8B-B14F-4D97-AF65-F5344CB8AC3E}">
        <p14:creationId xmlns:p14="http://schemas.microsoft.com/office/powerpoint/2010/main" val="4208188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B5DCC1-8866-13E6-ADA6-86AAE793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Single Threaded Model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9484A4-C2CB-91BF-2399-F2694ABB541A}"/>
              </a:ext>
            </a:extLst>
          </p:cNvPr>
          <p:cNvSpPr/>
          <p:nvPr/>
        </p:nvSpPr>
        <p:spPr>
          <a:xfrm>
            <a:off x="2427890" y="1891862"/>
            <a:ext cx="2017986" cy="41778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Network</a:t>
            </a:r>
            <a:r>
              <a:rPr lang="ko-KR" altLang="en-US" dirty="0"/>
              <a:t> </a:t>
            </a:r>
            <a:r>
              <a:rPr lang="en-US" altLang="ko-KR" dirty="0"/>
              <a:t>I/O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2FBFBC-F197-5438-9090-F38676B15BC9}"/>
              </a:ext>
            </a:extLst>
          </p:cNvPr>
          <p:cNvSpPr/>
          <p:nvPr/>
        </p:nvSpPr>
        <p:spPr>
          <a:xfrm>
            <a:off x="8103476" y="1891862"/>
            <a:ext cx="2017986" cy="41778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Work</a:t>
            </a:r>
          </a:p>
          <a:p>
            <a:pPr algn="ctr"/>
            <a:r>
              <a:rPr lang="en-US" altLang="ko-KR" dirty="0"/>
              <a:t>Thread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8B4E1E-A34A-7020-DE87-9DA1C2086BAF}"/>
              </a:ext>
            </a:extLst>
          </p:cNvPr>
          <p:cNvSpPr/>
          <p:nvPr/>
        </p:nvSpPr>
        <p:spPr>
          <a:xfrm>
            <a:off x="5680841" y="1891862"/>
            <a:ext cx="1187669" cy="41778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Queue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DB3FAB1-71F5-32B1-8E19-D91E2F8CEE7C}"/>
              </a:ext>
            </a:extLst>
          </p:cNvPr>
          <p:cNvSpPr/>
          <p:nvPr/>
        </p:nvSpPr>
        <p:spPr>
          <a:xfrm>
            <a:off x="551793" y="2538248"/>
            <a:ext cx="1655379" cy="488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5C4C463-AE68-A2B0-BA84-BB7238AB3534}"/>
              </a:ext>
            </a:extLst>
          </p:cNvPr>
          <p:cNvSpPr/>
          <p:nvPr/>
        </p:nvSpPr>
        <p:spPr>
          <a:xfrm>
            <a:off x="551793" y="3042744"/>
            <a:ext cx="1655379" cy="488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3F08822-58A9-5A93-2088-840EF4733247}"/>
              </a:ext>
            </a:extLst>
          </p:cNvPr>
          <p:cNvSpPr/>
          <p:nvPr/>
        </p:nvSpPr>
        <p:spPr>
          <a:xfrm>
            <a:off x="551792" y="3531475"/>
            <a:ext cx="1655379" cy="488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75022BF-DCFE-D41F-0D2A-A21A6519E768}"/>
              </a:ext>
            </a:extLst>
          </p:cNvPr>
          <p:cNvSpPr/>
          <p:nvPr/>
        </p:nvSpPr>
        <p:spPr>
          <a:xfrm>
            <a:off x="551792" y="4950372"/>
            <a:ext cx="1655379" cy="488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7547C6-EB84-4D57-98B8-BADA64924A57}"/>
              </a:ext>
            </a:extLst>
          </p:cNvPr>
          <p:cNvSpPr txBox="1"/>
          <p:nvPr/>
        </p:nvSpPr>
        <p:spPr>
          <a:xfrm>
            <a:off x="1186355" y="3975225"/>
            <a:ext cx="4217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.</a:t>
            </a:r>
          </a:p>
          <a:p>
            <a:r>
              <a:rPr lang="en-US" altLang="ko-KR" b="1" dirty="0"/>
              <a:t>.</a:t>
            </a:r>
          </a:p>
          <a:p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5F1E103-CED9-BDF9-D281-1682C4EBE692}"/>
              </a:ext>
            </a:extLst>
          </p:cNvPr>
          <p:cNvSpPr/>
          <p:nvPr/>
        </p:nvSpPr>
        <p:spPr>
          <a:xfrm>
            <a:off x="4666595" y="2538248"/>
            <a:ext cx="835571" cy="488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0DC1085-EAF2-1084-A6DA-D7E066820ECC}"/>
              </a:ext>
            </a:extLst>
          </p:cNvPr>
          <p:cNvSpPr/>
          <p:nvPr/>
        </p:nvSpPr>
        <p:spPr>
          <a:xfrm>
            <a:off x="4666595" y="3042744"/>
            <a:ext cx="835571" cy="488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1E34706-93F4-296E-B0AE-57B1CEF041A6}"/>
              </a:ext>
            </a:extLst>
          </p:cNvPr>
          <p:cNvSpPr/>
          <p:nvPr/>
        </p:nvSpPr>
        <p:spPr>
          <a:xfrm>
            <a:off x="4666594" y="3531475"/>
            <a:ext cx="835571" cy="488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26263A7-1DBF-FC81-E894-792BC9D8394A}"/>
              </a:ext>
            </a:extLst>
          </p:cNvPr>
          <p:cNvSpPr/>
          <p:nvPr/>
        </p:nvSpPr>
        <p:spPr>
          <a:xfrm>
            <a:off x="4666594" y="4950372"/>
            <a:ext cx="835571" cy="488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989BFF-E066-6689-7039-2A9D9D6D8A4E}"/>
              </a:ext>
            </a:extLst>
          </p:cNvPr>
          <p:cNvSpPr txBox="1"/>
          <p:nvPr/>
        </p:nvSpPr>
        <p:spPr>
          <a:xfrm>
            <a:off x="4977943" y="3957145"/>
            <a:ext cx="2128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.</a:t>
            </a:r>
          </a:p>
          <a:p>
            <a:r>
              <a:rPr lang="en-US" altLang="ko-KR" b="1" dirty="0"/>
              <a:t>.</a:t>
            </a:r>
          </a:p>
          <a:p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B81846FB-B8DD-6244-AC02-6557630B794F}"/>
              </a:ext>
            </a:extLst>
          </p:cNvPr>
          <p:cNvSpPr/>
          <p:nvPr/>
        </p:nvSpPr>
        <p:spPr>
          <a:xfrm>
            <a:off x="7068208" y="2538248"/>
            <a:ext cx="835571" cy="488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AD8EA9E-8A30-E3E0-22AC-D338FE3E641B}"/>
              </a:ext>
            </a:extLst>
          </p:cNvPr>
          <p:cNvSpPr/>
          <p:nvPr/>
        </p:nvSpPr>
        <p:spPr>
          <a:xfrm>
            <a:off x="7068208" y="3042744"/>
            <a:ext cx="835571" cy="488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F1930C0-DA88-BAD5-7D40-072ADAD167E5}"/>
              </a:ext>
            </a:extLst>
          </p:cNvPr>
          <p:cNvSpPr/>
          <p:nvPr/>
        </p:nvSpPr>
        <p:spPr>
          <a:xfrm>
            <a:off x="7068207" y="3531475"/>
            <a:ext cx="835571" cy="488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7598CB7-1D9F-6652-3FFD-FE59DEEAFE38}"/>
              </a:ext>
            </a:extLst>
          </p:cNvPr>
          <p:cNvSpPr/>
          <p:nvPr/>
        </p:nvSpPr>
        <p:spPr>
          <a:xfrm>
            <a:off x="7068207" y="4950372"/>
            <a:ext cx="835571" cy="488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A7C6B2-828C-5DC5-DB1E-50C2A0FDED03}"/>
              </a:ext>
            </a:extLst>
          </p:cNvPr>
          <p:cNvSpPr txBox="1"/>
          <p:nvPr/>
        </p:nvSpPr>
        <p:spPr>
          <a:xfrm>
            <a:off x="7379556" y="3957145"/>
            <a:ext cx="2128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.</a:t>
            </a:r>
          </a:p>
          <a:p>
            <a:r>
              <a:rPr lang="en-US" altLang="ko-KR" b="1" dirty="0"/>
              <a:t>.</a:t>
            </a:r>
          </a:p>
          <a:p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50013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B49665F-0298-4449-8D2D-209989CB9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A71EEC14-174A-46FA-B046-474750457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B6CB95-E653-4C6C-AE51-62FD848E8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89" y="-2"/>
            <a:ext cx="3468234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BDD3CB8E-ABA7-4F37-BB2C-64FFD1981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CA788A-B2FD-494C-BED0-83E31F6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7085ECD-267D-06CC-EE7B-F53ADBD44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25880" y="1947672"/>
            <a:ext cx="5961888" cy="2788920"/>
          </a:xfrm>
        </p:spPr>
        <p:txBody>
          <a:bodyPr anchor="ctr">
            <a:normAutofit/>
          </a:bodyPr>
          <a:lstStyle/>
          <a:p>
            <a:r>
              <a:rPr lang="en-US" altLang="ko-KR" sz="4800" dirty="0">
                <a:solidFill>
                  <a:schemeClr val="bg1"/>
                </a:solidFill>
              </a:rPr>
              <a:t>Pros &amp; cons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817F9D44-D19A-193F-7D89-0930086B6F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0917137"/>
              </p:ext>
            </p:extLst>
          </p:nvPr>
        </p:nvGraphicFramePr>
        <p:xfrm>
          <a:off x="3794296" y="288758"/>
          <a:ext cx="7559504" cy="628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8961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17526A4-DEB9-9886-ED79-E5DBAB88D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2. Single thread + </a:t>
            </a:r>
            <a:r>
              <a:rPr lang="ko-KR" altLang="en-US" dirty="0">
                <a:solidFill>
                  <a:srgbClr val="FFFFFF"/>
                </a:solidFill>
              </a:rPr>
              <a:t>𝛼 </a:t>
            </a:r>
            <a:r>
              <a:rPr lang="en-US" altLang="ko-KR" dirty="0">
                <a:solidFill>
                  <a:srgbClr val="FFFFFF"/>
                </a:solidFill>
              </a:rPr>
              <a:t>(dedicated thread)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5EF44C-9BC1-BDCC-68AC-0F221B6FB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b="1" dirty="0"/>
              <a:t>Basic Structure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Add dedicated threads for specific tasks to a single-thread structure.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Dedicated Thread</a:t>
            </a:r>
            <a:r>
              <a:rPr lang="en-US" altLang="ko-KR" dirty="0"/>
              <a:t>: Threads dedicated to specific functions are added (e.g., DB I/O, auction house, siege battles).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DB I/O Thread</a:t>
            </a:r>
            <a:r>
              <a:rPr lang="en-US" altLang="ko-KR" dirty="0"/>
              <a:t>: Handles database operations.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Auction House Thread</a:t>
            </a:r>
            <a:r>
              <a:rPr lang="en-US" altLang="ko-KR" dirty="0"/>
              <a:t>: Processes requests related to the auction house.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Siege Battle Thread</a:t>
            </a:r>
            <a:r>
              <a:rPr lang="en-US" altLang="ko-KR" dirty="0"/>
              <a:t>: Manages events related to siege battles.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Advantage</a:t>
            </a:r>
            <a:r>
              <a:rPr lang="en-US" altLang="ko-KR" dirty="0"/>
              <a:t>: Reduces the load on the main work thread by separating key functions into dedicated threads.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Communication with Dedicated Threads</a:t>
            </a:r>
            <a:r>
              <a:rPr lang="en-US" altLang="ko-K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The main work thread sends requests to dedicated threads.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Data and tasks are passed through asynchronous messages or locking.</a:t>
            </a:r>
          </a:p>
        </p:txBody>
      </p:sp>
    </p:spTree>
    <p:extLst>
      <p:ext uri="{BB962C8B-B14F-4D97-AF65-F5344CB8AC3E}">
        <p14:creationId xmlns:p14="http://schemas.microsoft.com/office/powerpoint/2010/main" val="3630508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1CDD159-C477-1EE9-5B40-07728D164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 altLang="ko-KR">
                <a:solidFill>
                  <a:schemeClr val="bg1"/>
                </a:solidFill>
              </a:rPr>
              <a:t>Contents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418288-DAE3-C826-503F-6DA1B654F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I. Overview of MMORPG Server Requirements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II. Types of Representative MMORPG Server Structures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III. Compartmentalization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IV. Scale-Up / Scale-Out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V. Multi-Process Server Structure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1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77EA2-FBEF-5401-959E-2FAB88A7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Single thread + dedicated thread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C22D4B-EF7D-722C-66B6-B01C6E38C5D6}"/>
              </a:ext>
            </a:extLst>
          </p:cNvPr>
          <p:cNvGrpSpPr/>
          <p:nvPr/>
        </p:nvGrpSpPr>
        <p:grpSpPr>
          <a:xfrm>
            <a:off x="472964" y="2380591"/>
            <a:ext cx="7031422" cy="3200401"/>
            <a:chOff x="551792" y="1891862"/>
            <a:chExt cx="9569670" cy="417786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FD84A51-C17F-F142-3143-79F57AF7D084}"/>
                </a:ext>
              </a:extLst>
            </p:cNvPr>
            <p:cNvSpPr/>
            <p:nvPr/>
          </p:nvSpPr>
          <p:spPr>
            <a:xfrm>
              <a:off x="2427890" y="1891862"/>
              <a:ext cx="2017986" cy="4177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Network</a:t>
              </a:r>
              <a:r>
                <a:rPr lang="ko-KR" altLang="en-US" dirty="0"/>
                <a:t> </a:t>
              </a:r>
              <a:r>
                <a:rPr lang="en-US" altLang="ko-KR" dirty="0"/>
                <a:t>I/O</a:t>
              </a:r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21E02B0-7E58-752E-0DEA-531FDA0B0763}"/>
                </a:ext>
              </a:extLst>
            </p:cNvPr>
            <p:cNvSpPr/>
            <p:nvPr/>
          </p:nvSpPr>
          <p:spPr>
            <a:xfrm>
              <a:off x="8103476" y="1891862"/>
              <a:ext cx="2017986" cy="4177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Work</a:t>
              </a:r>
            </a:p>
            <a:p>
              <a:pPr algn="ctr"/>
              <a:r>
                <a:rPr lang="en-US" altLang="ko-KR" dirty="0"/>
                <a:t>Thread</a:t>
              </a:r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08728BC-E02B-6744-B2F5-23B6E3660B7C}"/>
                </a:ext>
              </a:extLst>
            </p:cNvPr>
            <p:cNvSpPr/>
            <p:nvPr/>
          </p:nvSpPr>
          <p:spPr>
            <a:xfrm>
              <a:off x="5680841" y="1891862"/>
              <a:ext cx="1187669" cy="4177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Queue</a:t>
              </a:r>
              <a:endParaRPr lang="ko-KR" altLang="en-US" dirty="0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6E23ACC1-0328-8EAC-C002-5BDCC9FABADE}"/>
                </a:ext>
              </a:extLst>
            </p:cNvPr>
            <p:cNvSpPr/>
            <p:nvPr/>
          </p:nvSpPr>
          <p:spPr>
            <a:xfrm>
              <a:off x="551793" y="2538248"/>
              <a:ext cx="1655379" cy="488731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FBA8476A-C797-51DA-E41D-C4D8CB1BB2E8}"/>
                </a:ext>
              </a:extLst>
            </p:cNvPr>
            <p:cNvSpPr/>
            <p:nvPr/>
          </p:nvSpPr>
          <p:spPr>
            <a:xfrm>
              <a:off x="551793" y="3042744"/>
              <a:ext cx="1655379" cy="488731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AD9D4CEC-97AF-62A1-375B-2CB7C8F97A25}"/>
                </a:ext>
              </a:extLst>
            </p:cNvPr>
            <p:cNvSpPr/>
            <p:nvPr/>
          </p:nvSpPr>
          <p:spPr>
            <a:xfrm>
              <a:off x="551792" y="3531475"/>
              <a:ext cx="1655379" cy="488731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EB33C74D-DEE7-7302-14CA-4C2D4B166B1F}"/>
                </a:ext>
              </a:extLst>
            </p:cNvPr>
            <p:cNvSpPr/>
            <p:nvPr/>
          </p:nvSpPr>
          <p:spPr>
            <a:xfrm>
              <a:off x="551792" y="4950372"/>
              <a:ext cx="1655379" cy="488731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D3A252-FCAC-6D0C-9490-3AC79BA6DCE2}"/>
                </a:ext>
              </a:extLst>
            </p:cNvPr>
            <p:cNvSpPr txBox="1"/>
            <p:nvPr/>
          </p:nvSpPr>
          <p:spPr>
            <a:xfrm>
              <a:off x="1186355" y="3975225"/>
              <a:ext cx="42172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.</a:t>
              </a:r>
            </a:p>
            <a:p>
              <a:r>
                <a:rPr lang="en-US" altLang="ko-KR" b="1" dirty="0"/>
                <a:t>.</a:t>
              </a:r>
            </a:p>
            <a:p>
              <a:r>
                <a:rPr lang="en-US" altLang="ko-KR" b="1" dirty="0"/>
                <a:t>.</a:t>
              </a:r>
              <a:endParaRPr lang="ko-KR" altLang="en-US" b="1" dirty="0"/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A579252F-EE74-6500-277B-BFDA282F92BB}"/>
                </a:ext>
              </a:extLst>
            </p:cNvPr>
            <p:cNvSpPr/>
            <p:nvPr/>
          </p:nvSpPr>
          <p:spPr>
            <a:xfrm>
              <a:off x="4666595" y="2538248"/>
              <a:ext cx="835571" cy="488731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BD0DA4A2-FC06-070C-4363-A7A1C7AB7F58}"/>
                </a:ext>
              </a:extLst>
            </p:cNvPr>
            <p:cNvSpPr/>
            <p:nvPr/>
          </p:nvSpPr>
          <p:spPr>
            <a:xfrm>
              <a:off x="4666595" y="3042744"/>
              <a:ext cx="835571" cy="488731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C3F4A67A-AE17-B10A-05CC-C518202E5488}"/>
                </a:ext>
              </a:extLst>
            </p:cNvPr>
            <p:cNvSpPr/>
            <p:nvPr/>
          </p:nvSpPr>
          <p:spPr>
            <a:xfrm>
              <a:off x="4666594" y="3531475"/>
              <a:ext cx="835571" cy="488731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598CC999-E39C-55AC-0E6C-1184197C0007}"/>
                </a:ext>
              </a:extLst>
            </p:cNvPr>
            <p:cNvSpPr/>
            <p:nvPr/>
          </p:nvSpPr>
          <p:spPr>
            <a:xfrm>
              <a:off x="4666594" y="4950372"/>
              <a:ext cx="835571" cy="488731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1A4093-E38A-76FF-1544-201BD3230FCF}"/>
                </a:ext>
              </a:extLst>
            </p:cNvPr>
            <p:cNvSpPr txBox="1"/>
            <p:nvPr/>
          </p:nvSpPr>
          <p:spPr>
            <a:xfrm>
              <a:off x="4977943" y="3957145"/>
              <a:ext cx="212872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.</a:t>
              </a:r>
            </a:p>
            <a:p>
              <a:r>
                <a:rPr lang="en-US" altLang="ko-KR" b="1" dirty="0"/>
                <a:t>.</a:t>
              </a:r>
            </a:p>
            <a:p>
              <a:r>
                <a:rPr lang="en-US" altLang="ko-KR" b="1" dirty="0"/>
                <a:t>.</a:t>
              </a:r>
              <a:endParaRPr lang="ko-KR" altLang="en-US" b="1" dirty="0"/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CFB3C0D8-E234-732C-BFDC-3737F75C73D0}"/>
                </a:ext>
              </a:extLst>
            </p:cNvPr>
            <p:cNvSpPr/>
            <p:nvPr/>
          </p:nvSpPr>
          <p:spPr>
            <a:xfrm>
              <a:off x="7068208" y="2538248"/>
              <a:ext cx="835571" cy="488731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7FFBB8C7-6416-B49C-E3CF-EB87C394F6EB}"/>
                </a:ext>
              </a:extLst>
            </p:cNvPr>
            <p:cNvSpPr/>
            <p:nvPr/>
          </p:nvSpPr>
          <p:spPr>
            <a:xfrm>
              <a:off x="7068208" y="3042744"/>
              <a:ext cx="835571" cy="488731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7F65525B-CDD9-F9A0-9141-B7BD4849C81F}"/>
                </a:ext>
              </a:extLst>
            </p:cNvPr>
            <p:cNvSpPr/>
            <p:nvPr/>
          </p:nvSpPr>
          <p:spPr>
            <a:xfrm>
              <a:off x="7068207" y="3531475"/>
              <a:ext cx="835571" cy="488731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7CC326EF-520A-2338-0FF8-500EC6F16200}"/>
                </a:ext>
              </a:extLst>
            </p:cNvPr>
            <p:cNvSpPr/>
            <p:nvPr/>
          </p:nvSpPr>
          <p:spPr>
            <a:xfrm>
              <a:off x="7068207" y="4950372"/>
              <a:ext cx="835571" cy="488731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B9A18F-B755-E6AC-BC15-76E269C4E16E}"/>
                </a:ext>
              </a:extLst>
            </p:cNvPr>
            <p:cNvSpPr txBox="1"/>
            <p:nvPr/>
          </p:nvSpPr>
          <p:spPr>
            <a:xfrm>
              <a:off x="7379556" y="3957145"/>
              <a:ext cx="212872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.</a:t>
              </a:r>
            </a:p>
            <a:p>
              <a:r>
                <a:rPr lang="en-US" altLang="ko-KR" b="1" dirty="0"/>
                <a:t>.</a:t>
              </a:r>
            </a:p>
            <a:p>
              <a:r>
                <a:rPr lang="en-US" altLang="ko-KR" b="1" dirty="0"/>
                <a:t>.</a:t>
              </a:r>
              <a:endParaRPr lang="ko-KR" altLang="en-US" b="1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EB78D6-731A-35CE-AE77-67DA8738B38B}"/>
              </a:ext>
            </a:extLst>
          </p:cNvPr>
          <p:cNvSpPr/>
          <p:nvPr/>
        </p:nvSpPr>
        <p:spPr>
          <a:xfrm>
            <a:off x="204952" y="2081048"/>
            <a:ext cx="7598979" cy="37994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093BC4-2464-3F4F-A0CE-94D46D0D9342}"/>
              </a:ext>
            </a:extLst>
          </p:cNvPr>
          <p:cNvSpPr/>
          <p:nvPr/>
        </p:nvSpPr>
        <p:spPr>
          <a:xfrm>
            <a:off x="8179428" y="2627443"/>
            <a:ext cx="3690700" cy="8619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 I/O Thread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724B88-443E-6094-E55D-A2C5DB35C794}"/>
              </a:ext>
            </a:extLst>
          </p:cNvPr>
          <p:cNvSpPr/>
          <p:nvPr/>
        </p:nvSpPr>
        <p:spPr>
          <a:xfrm>
            <a:off x="8177801" y="3637056"/>
            <a:ext cx="3690700" cy="8619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Auction House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5FD878-D78C-DD2D-529F-235B0C116E74}"/>
              </a:ext>
            </a:extLst>
          </p:cNvPr>
          <p:cNvSpPr/>
          <p:nvPr/>
        </p:nvSpPr>
        <p:spPr>
          <a:xfrm>
            <a:off x="8177801" y="4662415"/>
            <a:ext cx="3690700" cy="8619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Siege Battle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endParaRPr lang="ko-KR" altLang="en-US" dirty="0"/>
          </a:p>
        </p:txBody>
      </p:sp>
      <p:sp>
        <p:nvSpPr>
          <p:cNvPr id="30" name="화살표: 왼쪽/오른쪽 29">
            <a:extLst>
              <a:ext uri="{FF2B5EF4-FFF2-40B4-BE49-F238E27FC236}">
                <a16:creationId xmlns:a16="http://schemas.microsoft.com/office/drawing/2014/main" id="{20B06E4D-8A85-D3C9-A14E-A988F3168BE1}"/>
              </a:ext>
            </a:extLst>
          </p:cNvPr>
          <p:cNvSpPr/>
          <p:nvPr/>
        </p:nvSpPr>
        <p:spPr>
          <a:xfrm>
            <a:off x="7504386" y="2875747"/>
            <a:ext cx="659597" cy="38646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왼쪽/오른쪽 30">
            <a:extLst>
              <a:ext uri="{FF2B5EF4-FFF2-40B4-BE49-F238E27FC236}">
                <a16:creationId xmlns:a16="http://schemas.microsoft.com/office/drawing/2014/main" id="{9E360F02-4D9D-6759-D88F-6A4B8303CB05}"/>
              </a:ext>
            </a:extLst>
          </p:cNvPr>
          <p:cNvSpPr/>
          <p:nvPr/>
        </p:nvSpPr>
        <p:spPr>
          <a:xfrm>
            <a:off x="7518204" y="3863677"/>
            <a:ext cx="659597" cy="38646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왼쪽/오른쪽 31">
            <a:extLst>
              <a:ext uri="{FF2B5EF4-FFF2-40B4-BE49-F238E27FC236}">
                <a16:creationId xmlns:a16="http://schemas.microsoft.com/office/drawing/2014/main" id="{C76AC342-70E6-9648-3C29-97D2E7FB0DD9}"/>
              </a:ext>
            </a:extLst>
          </p:cNvPr>
          <p:cNvSpPr/>
          <p:nvPr/>
        </p:nvSpPr>
        <p:spPr>
          <a:xfrm>
            <a:off x="7504385" y="4855081"/>
            <a:ext cx="659597" cy="38646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06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D70810-37F7-4FFB-2FA5-7020F8A9755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4205" b="15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77DC057-2E87-13DF-A915-9AED0043D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Advantages and Limitations</a:t>
            </a:r>
            <a:endParaRPr lang="ko-KR" altLang="en-US" dirty="0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391CB23A-FB08-1032-4E3C-F9228A10D7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08161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7425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94B1922-A946-8978-201D-2FB5C25D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3. Simple Multi Thread Structure</a:t>
            </a:r>
            <a:endParaRPr lang="ko-KR" alt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03555F-3E59-CAC7-B3C9-651B167FD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Similar to single-threaded architecture, but uses multiple worker threads to distribute work</a:t>
            </a:r>
          </a:p>
          <a:p>
            <a:pPr lvl="1"/>
            <a:r>
              <a:rPr lang="en-US" altLang="ko-KR" dirty="0"/>
              <a:t>Network IO: Receive packets from clients and store them in a queue</a:t>
            </a:r>
          </a:p>
          <a:p>
            <a:pPr lvl="1"/>
            <a:r>
              <a:rPr lang="en-US" altLang="ko-KR" dirty="0"/>
              <a:t>Multiple worker threads: Get packets from the queue and process them in parallel</a:t>
            </a:r>
          </a:p>
          <a:p>
            <a:pPr marL="0" indent="0">
              <a:buNone/>
            </a:pPr>
            <a:r>
              <a:rPr lang="en-US" altLang="ko-KR" b="1" dirty="0"/>
              <a:t>∴</a:t>
            </a:r>
            <a:r>
              <a:rPr lang="en-US" altLang="ko-KR" dirty="0"/>
              <a:t> Each worker thread independently gets packets and actor lists, and processes tasks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8057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32AAE-36D2-0DC2-D610-AF3F3CFE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Simple Multi Thread Structure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511260-E2EE-8A94-0883-DF6F7E813B5B}"/>
              </a:ext>
            </a:extLst>
          </p:cNvPr>
          <p:cNvSpPr/>
          <p:nvPr/>
        </p:nvSpPr>
        <p:spPr>
          <a:xfrm>
            <a:off x="2427890" y="1891862"/>
            <a:ext cx="2017986" cy="41778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Network</a:t>
            </a:r>
            <a:r>
              <a:rPr lang="ko-KR" altLang="en-US" dirty="0"/>
              <a:t> </a:t>
            </a:r>
            <a:r>
              <a:rPr lang="en-US" altLang="ko-KR" dirty="0"/>
              <a:t>I/O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1C21C1-84EB-026E-35BE-0436FB4BDDDC}"/>
              </a:ext>
            </a:extLst>
          </p:cNvPr>
          <p:cNvSpPr/>
          <p:nvPr/>
        </p:nvSpPr>
        <p:spPr>
          <a:xfrm>
            <a:off x="8103474" y="1860331"/>
            <a:ext cx="3536731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Work</a:t>
            </a:r>
          </a:p>
          <a:p>
            <a:pPr algn="ctr"/>
            <a:r>
              <a:rPr lang="en-US" altLang="ko-KR" dirty="0"/>
              <a:t>Thread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A78B27-009A-7A84-E165-15124AD0954F}"/>
              </a:ext>
            </a:extLst>
          </p:cNvPr>
          <p:cNvSpPr/>
          <p:nvPr/>
        </p:nvSpPr>
        <p:spPr>
          <a:xfrm>
            <a:off x="5680841" y="1891862"/>
            <a:ext cx="1187669" cy="41778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Queue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BF402FF-BF53-495F-E560-9AC52D0E574D}"/>
              </a:ext>
            </a:extLst>
          </p:cNvPr>
          <p:cNvSpPr/>
          <p:nvPr/>
        </p:nvSpPr>
        <p:spPr>
          <a:xfrm>
            <a:off x="551793" y="2538248"/>
            <a:ext cx="1655379" cy="488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0FC9BD4-F76E-20CA-FBBF-F7502AECACB1}"/>
              </a:ext>
            </a:extLst>
          </p:cNvPr>
          <p:cNvSpPr/>
          <p:nvPr/>
        </p:nvSpPr>
        <p:spPr>
          <a:xfrm>
            <a:off x="551793" y="3042744"/>
            <a:ext cx="1655379" cy="488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67CFA64-8CBA-8BA9-F97D-2E800EFB3BDF}"/>
              </a:ext>
            </a:extLst>
          </p:cNvPr>
          <p:cNvSpPr/>
          <p:nvPr/>
        </p:nvSpPr>
        <p:spPr>
          <a:xfrm>
            <a:off x="551792" y="3531475"/>
            <a:ext cx="1655379" cy="488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894BEED-86DA-2562-262B-799E5ACE5308}"/>
              </a:ext>
            </a:extLst>
          </p:cNvPr>
          <p:cNvSpPr/>
          <p:nvPr/>
        </p:nvSpPr>
        <p:spPr>
          <a:xfrm>
            <a:off x="551792" y="4950372"/>
            <a:ext cx="1655379" cy="488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FEFC81-E3A3-9622-00BC-FA68CAA6ECA9}"/>
              </a:ext>
            </a:extLst>
          </p:cNvPr>
          <p:cNvSpPr txBox="1"/>
          <p:nvPr/>
        </p:nvSpPr>
        <p:spPr>
          <a:xfrm>
            <a:off x="1186355" y="3975225"/>
            <a:ext cx="4217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.</a:t>
            </a:r>
          </a:p>
          <a:p>
            <a:r>
              <a:rPr lang="en-US" altLang="ko-KR" b="1" dirty="0"/>
              <a:t>.</a:t>
            </a:r>
          </a:p>
          <a:p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A5E81AD-EB90-939F-5842-7D62BF1C8E2F}"/>
              </a:ext>
            </a:extLst>
          </p:cNvPr>
          <p:cNvSpPr/>
          <p:nvPr/>
        </p:nvSpPr>
        <p:spPr>
          <a:xfrm>
            <a:off x="4666595" y="2538248"/>
            <a:ext cx="835571" cy="488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AE719DB-04B2-E7FC-233D-9ACE0374F202}"/>
              </a:ext>
            </a:extLst>
          </p:cNvPr>
          <p:cNvSpPr/>
          <p:nvPr/>
        </p:nvSpPr>
        <p:spPr>
          <a:xfrm>
            <a:off x="4666595" y="3042744"/>
            <a:ext cx="835571" cy="488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A033E9D-510F-C893-C5F7-723357AD2DF9}"/>
              </a:ext>
            </a:extLst>
          </p:cNvPr>
          <p:cNvSpPr/>
          <p:nvPr/>
        </p:nvSpPr>
        <p:spPr>
          <a:xfrm>
            <a:off x="4666594" y="3531475"/>
            <a:ext cx="835571" cy="488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D69D2E2-4EF1-5F79-D937-8EAB25224A1A}"/>
              </a:ext>
            </a:extLst>
          </p:cNvPr>
          <p:cNvSpPr/>
          <p:nvPr/>
        </p:nvSpPr>
        <p:spPr>
          <a:xfrm>
            <a:off x="4666594" y="4950372"/>
            <a:ext cx="835571" cy="488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08DE0A-19A0-1C8B-7175-36312818C293}"/>
              </a:ext>
            </a:extLst>
          </p:cNvPr>
          <p:cNvSpPr txBox="1"/>
          <p:nvPr/>
        </p:nvSpPr>
        <p:spPr>
          <a:xfrm>
            <a:off x="4977943" y="3957145"/>
            <a:ext cx="2128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.</a:t>
            </a:r>
          </a:p>
          <a:p>
            <a:r>
              <a:rPr lang="en-US" altLang="ko-KR" b="1" dirty="0"/>
              <a:t>.</a:t>
            </a:r>
          </a:p>
          <a:p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E36B34D-975C-EE4E-C4FC-7E073E086F39}"/>
              </a:ext>
            </a:extLst>
          </p:cNvPr>
          <p:cNvSpPr/>
          <p:nvPr/>
        </p:nvSpPr>
        <p:spPr>
          <a:xfrm>
            <a:off x="7068208" y="2538248"/>
            <a:ext cx="835571" cy="488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E3FCE20-1407-43A4-7AA4-2BEBA408990D}"/>
              </a:ext>
            </a:extLst>
          </p:cNvPr>
          <p:cNvSpPr/>
          <p:nvPr/>
        </p:nvSpPr>
        <p:spPr>
          <a:xfrm>
            <a:off x="7068207" y="3712779"/>
            <a:ext cx="835571" cy="488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9DE8D72-6A34-3B95-3445-E70E4F08E16C}"/>
              </a:ext>
            </a:extLst>
          </p:cNvPr>
          <p:cNvSpPr/>
          <p:nvPr/>
        </p:nvSpPr>
        <p:spPr>
          <a:xfrm>
            <a:off x="7068207" y="5336626"/>
            <a:ext cx="835571" cy="488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AFDE44-466B-85EE-B909-6A2C780A884C}"/>
              </a:ext>
            </a:extLst>
          </p:cNvPr>
          <p:cNvSpPr/>
          <p:nvPr/>
        </p:nvSpPr>
        <p:spPr>
          <a:xfrm>
            <a:off x="8103473" y="3387068"/>
            <a:ext cx="3536731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Work</a:t>
            </a:r>
          </a:p>
          <a:p>
            <a:pPr algn="ctr"/>
            <a:r>
              <a:rPr lang="en-US" altLang="ko-KR" dirty="0"/>
              <a:t>Thread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8B0046E-A91E-E8AE-B3A0-ADC65FA482A0}"/>
              </a:ext>
            </a:extLst>
          </p:cNvPr>
          <p:cNvSpPr/>
          <p:nvPr/>
        </p:nvSpPr>
        <p:spPr>
          <a:xfrm>
            <a:off x="8103472" y="4928312"/>
            <a:ext cx="3536731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Work</a:t>
            </a:r>
          </a:p>
          <a:p>
            <a:pPr algn="ctr"/>
            <a:r>
              <a:rPr lang="en-US" altLang="ko-KR" dirty="0"/>
              <a:t>Thread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E9F1D6-D2E2-A5D7-F6D9-A1A21545AF7E}"/>
              </a:ext>
            </a:extLst>
          </p:cNvPr>
          <p:cNvSpPr/>
          <p:nvPr/>
        </p:nvSpPr>
        <p:spPr>
          <a:xfrm>
            <a:off x="4906993" y="6361415"/>
            <a:ext cx="5059437" cy="384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Actor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044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E8C1B5-9B7F-8108-BD6B-7B202761D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4200" dirty="0"/>
              <a:t>Major issues that occur in a multi-threaded environment without enough thought</a:t>
            </a:r>
            <a:endParaRPr lang="ko-KR" altLang="en-US" sz="4200" dirty="0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C9980CA1-3B09-8C04-B6CA-8D1777C05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lnSpcReduction="10000"/>
          </a:bodyPr>
          <a:lstStyle/>
          <a:p>
            <a:r>
              <a:rPr lang="en-US" altLang="ko-KR" sz="2400" dirty="0"/>
              <a:t>Interaction issues between actors</a:t>
            </a:r>
          </a:p>
          <a:p>
            <a:pPr lvl="1"/>
            <a:r>
              <a:rPr lang="en-US" altLang="ko-KR" sz="1800" dirty="0"/>
              <a:t>MMORPG games are characterized by frequent interaction among actors</a:t>
            </a:r>
          </a:p>
          <a:p>
            <a:pPr lvl="2"/>
            <a:r>
              <a:rPr lang="en-US" altLang="ko-KR" sz="1400" dirty="0"/>
              <a:t>Ex: attack, defense, skill use, etc.</a:t>
            </a:r>
          </a:p>
          <a:p>
            <a:pPr lvl="1"/>
            <a:r>
              <a:rPr lang="en-US" altLang="ko-KR" sz="1800" dirty="0"/>
              <a:t>Ex: When A attacks B, if A and B are processed in different threads, locks are required</a:t>
            </a:r>
          </a:p>
          <a:p>
            <a:pPr lvl="1"/>
            <a:r>
              <a:rPr lang="en-US" altLang="ko-KR" sz="1800" dirty="0"/>
              <a:t>Need for mutual locking: When A attacks B, B can also attack A, increasing the risk of deadlock</a:t>
            </a:r>
          </a:p>
          <a:p>
            <a:pPr lvl="1"/>
            <a:r>
              <a:rPr lang="en-US" altLang="ko-KR" sz="1800" dirty="0"/>
              <a:t>Increased complexity: Due to frequent interactions between actors, the locking structure becomes more and more complex</a:t>
            </a:r>
          </a:p>
          <a:p>
            <a:pPr lvl="1"/>
            <a:r>
              <a:rPr lang="en-US" altLang="ko-KR" sz="1800" dirty="0"/>
              <a:t>Need for sophisticated deadlock management: If the lock order or priority is not adjusted, deadlocks can occur frequently</a:t>
            </a:r>
          </a:p>
          <a:p>
            <a:r>
              <a:rPr lang="en-US" altLang="ko-KR" sz="2400" dirty="0"/>
              <a:t>A simple multi-threaded structure may improve performance, but it can be more inefficient due to frequent locking and deadlock problems, and more sophisticated thread management and structural improvements are required!</a:t>
            </a:r>
          </a:p>
        </p:txBody>
      </p:sp>
    </p:spTree>
    <p:extLst>
      <p:ext uri="{BB962C8B-B14F-4D97-AF65-F5344CB8AC3E}">
        <p14:creationId xmlns:p14="http://schemas.microsoft.com/office/powerpoint/2010/main" val="1600626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74D818-C0B1-DB21-14B3-34609B56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5833" b="98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A89BDC-B0F5-EE3B-5FFA-6E2F6847D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Advantages and Limitations</a:t>
            </a:r>
            <a:endParaRPr lang="ko-KR" altLang="en-US" dirty="0"/>
          </a:p>
        </p:txBody>
      </p:sp>
      <p:graphicFrame>
        <p:nvGraphicFramePr>
          <p:cNvPr id="17" name="내용 개체 틀 2">
            <a:extLst>
              <a:ext uri="{FF2B5EF4-FFF2-40B4-BE49-F238E27FC236}">
                <a16:creationId xmlns:a16="http://schemas.microsoft.com/office/drawing/2014/main" id="{095EC847-EADB-5473-1BE8-3ECBA4BDAD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51345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7226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Game optimization with FlexPartition v1.0 | Unreal Engine 5">
            <a:extLst>
              <a:ext uri="{FF2B5EF4-FFF2-40B4-BE49-F238E27FC236}">
                <a16:creationId xmlns:a16="http://schemas.microsoft.com/office/drawing/2014/main" id="{024D94F7-6517-E5E1-7FA1-2A8EA90F00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5" name="Rectangle 1229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34182F7-EBA2-03BA-698E-58937A88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latinLnBrk="0"/>
            <a:r>
              <a:rPr lang="en-US" altLang="ko-KR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III. The Core of Multi-Threaded Architecture: Compartmentalization Strategy</a:t>
            </a:r>
            <a:endParaRPr lang="ko-KR" altLang="en-US" sz="3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297" name="Straight Connector 1229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9" name="Straight Connector 1229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541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B8889B-0D27-9492-96CF-00D93BA28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Compartmentalization / </a:t>
            </a:r>
            <a:r>
              <a:rPr lang="en-US" altLang="ko-KR" dirty="0"/>
              <a:t>Partitioning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93A20E-A37A-4EB5-E02F-53E090852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What is compartmentalization?:</a:t>
            </a:r>
          </a:p>
          <a:p>
            <a:pPr lvl="1"/>
            <a:r>
              <a:rPr lang="en-US" altLang="ko-KR" sz="2000" dirty="0"/>
              <a:t>In multi-threading, actors and tasks are divided into compartments and each thread processes them separately.</a:t>
            </a:r>
          </a:p>
          <a:p>
            <a:pPr lvl="1"/>
            <a:r>
              <a:rPr lang="en-US" altLang="ko-KR" sz="2000" dirty="0"/>
              <a:t>Goal: Minimize locking and conflicts by separating each thread so that it can work independently.</a:t>
            </a:r>
          </a:p>
          <a:p>
            <a:pPr lvl="1"/>
            <a:r>
              <a:rPr lang="en-US" altLang="ko-KR" sz="2000" dirty="0"/>
              <a:t>Advantage: Reduces interaction between actors and reduces the risk of deadlock.</a:t>
            </a:r>
            <a:endParaRPr lang="ko-KR" altLang="en-US" sz="20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772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7803AA-F971-09F6-C259-4C5B0D3FA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altLang="ko-KR" sz="4800" dirty="0"/>
              <a:t>Compartmentalization strategy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847094-C6C1-0F13-2BE2-D65756E93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US" altLang="ko-KR" sz="2200" dirty="0"/>
              <a:t>Choosing a partitioning method:</a:t>
            </a:r>
          </a:p>
          <a:p>
            <a:pPr lvl="1"/>
            <a:r>
              <a:rPr lang="en-US" altLang="ko-KR" sz="1800" b="1" dirty="0"/>
              <a:t>Geographic partitioning</a:t>
            </a:r>
            <a:r>
              <a:rPr lang="en-US" altLang="ko-KR" sz="1800" dirty="0"/>
              <a:t>: Assign actors to threads by partitioning them based on a specific area or region</a:t>
            </a:r>
          </a:p>
          <a:p>
            <a:pPr lvl="1"/>
            <a:r>
              <a:rPr lang="en-US" altLang="ko-KR" sz="1800" b="1" dirty="0"/>
              <a:t>Functional partitioning</a:t>
            </a:r>
            <a:r>
              <a:rPr lang="en-US" altLang="ko-KR" sz="1800" dirty="0"/>
              <a:t>: Separate actors or tasks based on their functions such as movement, combat, and interaction</a:t>
            </a:r>
          </a:p>
          <a:p>
            <a:r>
              <a:rPr lang="en-US" altLang="ko-KR" sz="2200" dirty="0"/>
              <a:t>Factors for successful partitioning:</a:t>
            </a:r>
          </a:p>
          <a:p>
            <a:pPr lvl="1"/>
            <a:r>
              <a:rPr lang="en-US" altLang="ko-KR" sz="1800" dirty="0"/>
              <a:t>Performance is improved when each partition is independent and interacts less</a:t>
            </a:r>
          </a:p>
          <a:p>
            <a:pPr lvl="1"/>
            <a:r>
              <a:rPr lang="en-US" altLang="ko-KR" sz="1800" dirty="0"/>
              <a:t>Design is required to minimize communication and locking between threads</a:t>
            </a:r>
            <a:endParaRPr lang="ko-KR" altLang="en-US" sz="18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99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98CEBD-E7EE-5834-2A52-6E4D4D107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altLang="ko-KR" sz="4600" dirty="0"/>
              <a:t>The effectiveness of compartmentalization strategies</a:t>
            </a:r>
            <a:endParaRPr lang="ko-KR" altLang="en-US" sz="4600" dirty="0"/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2B24DF-7E53-081B-309A-41373BE55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altLang="ko-KR" sz="1900" dirty="0"/>
              <a:t>Efficient multi-thread operation:</a:t>
            </a:r>
          </a:p>
          <a:p>
            <a:pPr lvl="1"/>
            <a:r>
              <a:rPr lang="en-US" altLang="ko-KR" sz="1900" dirty="0"/>
              <a:t>Maximize the performance of the multi-thread structure by reducing collisions</a:t>
            </a:r>
          </a:p>
          <a:p>
            <a:pPr lvl="1"/>
            <a:r>
              <a:rPr lang="en-US" altLang="ko-KR" sz="1900" dirty="0"/>
              <a:t>Improving performance by allowing each thread to stably process independent tasks</a:t>
            </a:r>
          </a:p>
          <a:p>
            <a:r>
              <a:rPr lang="en-US" altLang="ko-KR" sz="1900" dirty="0"/>
              <a:t>Advantages of a well-compartmented structure:</a:t>
            </a:r>
          </a:p>
          <a:p>
            <a:pPr lvl="1"/>
            <a:r>
              <a:rPr lang="en-US" altLang="ko-KR" sz="1900" dirty="0"/>
              <a:t>Reducing the risk of deadlocks, minimizing locking, and maximizing the efficiency of task distribution</a:t>
            </a:r>
          </a:p>
          <a:p>
            <a:r>
              <a:rPr lang="en-US" altLang="ko-KR" sz="1900" dirty="0"/>
              <a:t>In order to effectively utilize multi-threads, it is essential to appropriately separate tasks and actors through a compartmentalization strategy</a:t>
            </a:r>
          </a:p>
          <a:p>
            <a:r>
              <a:rPr lang="en-US" altLang="ko-KR" sz="1900" dirty="0"/>
              <a:t>A well-compartmented structure is the key to stable and efficient server operation</a:t>
            </a:r>
            <a:endParaRPr lang="ko-KR" altLang="en-US" sz="1900" dirty="0"/>
          </a:p>
        </p:txBody>
      </p:sp>
      <p:pic>
        <p:nvPicPr>
          <p:cNvPr id="1026" name="Picture 2" descr="th13] most common th13 base in legends, but it still defends amazingly  well. Link of replays in comments in the 5500 trophy range. Base link in  comments as well : r/COCBaseLayouts">
            <a:extLst>
              <a:ext uri="{FF2B5EF4-FFF2-40B4-BE49-F238E27FC236}">
                <a16:creationId xmlns:a16="http://schemas.microsoft.com/office/drawing/2014/main" id="{4CB04F6C-2189-53AE-1BE3-BD207FA17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086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95893-D172-F4D6-0EE7-126BD15F9D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599C69-43C7-5076-596D-8B2BE9AF8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I. Overview of MMORPG Server Requirements</a:t>
            </a:r>
          </a:p>
        </p:txBody>
      </p:sp>
    </p:spTree>
    <p:extLst>
      <p:ext uri="{BB962C8B-B14F-4D97-AF65-F5344CB8AC3E}">
        <p14:creationId xmlns:p14="http://schemas.microsoft.com/office/powerpoint/2010/main" val="2884058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FBF230-923F-263C-A18D-534A8CD9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1171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/>
            <a:r>
              <a:rPr lang="en-US" altLang="ko-K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MMORPG Server Concurrency Structure: </a:t>
            </a:r>
            <a:br>
              <a:rPr lang="en-US" altLang="ko-K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Multi-Thread vs. Multi-Process</a:t>
            </a:r>
            <a:endParaRPr lang="ko-KR" alt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Choice between multithreading and multi-processing: When to use what">
            <a:extLst>
              <a:ext uri="{FF2B5EF4-FFF2-40B4-BE49-F238E27FC236}">
                <a16:creationId xmlns:a16="http://schemas.microsoft.com/office/drawing/2014/main" id="{60EC89E7-CC79-F87C-A428-354F83BDFE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225" y="2068458"/>
            <a:ext cx="11327549" cy="424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389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9E1518-1C98-6DDD-CA05-C3F6BD52C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altLang="ko-KR" sz="4800" dirty="0"/>
              <a:t>Difference between multi-thread and multi-process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06C3F6-452A-BFF6-AC65-2E26019AB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2704014"/>
            <a:ext cx="9941319" cy="3438166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Multi-thread structure:</a:t>
            </a:r>
          </a:p>
          <a:p>
            <a:pPr lvl="1"/>
            <a:r>
              <a:rPr lang="en-US" altLang="ko-KR" sz="2000" dirty="0"/>
              <a:t>Multiple threads operate within a single process, and use shared memory.</a:t>
            </a:r>
          </a:p>
          <a:p>
            <a:pPr lvl="1"/>
            <a:r>
              <a:rPr lang="en-US" altLang="ko-KR" sz="2000" dirty="0"/>
              <a:t>Easy to share data between threads.</a:t>
            </a:r>
          </a:p>
          <a:p>
            <a:pPr lvl="1"/>
            <a:r>
              <a:rPr lang="en-US" altLang="ko-KR" sz="2000" dirty="0"/>
              <a:t>Data collision and lock management required (risk of deadlock and collision).</a:t>
            </a:r>
          </a:p>
          <a:p>
            <a:r>
              <a:rPr lang="en-US" altLang="ko-KR" dirty="0"/>
              <a:t>Multi-process structure:</a:t>
            </a:r>
          </a:p>
          <a:p>
            <a:pPr lvl="1"/>
            <a:r>
              <a:rPr lang="en-US" altLang="ko-KR" sz="2000" dirty="0"/>
              <a:t>Multiple independent processes run on a single computer, and each process has a separate virtual memory area.</a:t>
            </a:r>
          </a:p>
          <a:p>
            <a:pPr lvl="1"/>
            <a:r>
              <a:rPr lang="en-US" altLang="ko-KR" sz="2000" dirty="0"/>
              <a:t>Memory independence eliminates data collision and lock management issues.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038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3468B5-554D-8A46-25F6-5FE10FD5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 fontScale="90000"/>
          </a:bodyPr>
          <a:lstStyle/>
          <a:p>
            <a:r>
              <a:rPr lang="en-US" altLang="ko-KR" sz="4600" dirty="0"/>
              <a:t>Advantages and limitations of multi-process architecture</a:t>
            </a:r>
            <a:endParaRPr lang="ko-KR" altLang="en-US" sz="4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446CD0-5197-6303-8C5B-764ACC115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368731"/>
            <a:ext cx="10143668" cy="3666309"/>
          </a:xfrm>
        </p:spPr>
        <p:txBody>
          <a:bodyPr anchor="ctr">
            <a:normAutofit fontScale="92500" lnSpcReduction="10000"/>
          </a:bodyPr>
          <a:lstStyle/>
          <a:p>
            <a:r>
              <a:rPr lang="en-US" altLang="ko-KR" sz="3200" dirty="0"/>
              <a:t>Advantages:</a:t>
            </a:r>
          </a:p>
          <a:p>
            <a:pPr lvl="1"/>
            <a:r>
              <a:rPr lang="en-US" altLang="ko-KR" dirty="0"/>
              <a:t>Independent memory area: No interference between processes, each process can run independently without worrying about memory invasion</a:t>
            </a:r>
          </a:p>
          <a:p>
            <a:pPr lvl="1"/>
            <a:r>
              <a:rPr lang="en-US" altLang="ko-KR" dirty="0"/>
              <a:t>No lock management required: Each process uses its own memory area, minimizing locking problems</a:t>
            </a:r>
          </a:p>
          <a:p>
            <a:r>
              <a:rPr lang="en-US" altLang="ko-KR" sz="3200" dirty="0"/>
              <a:t>Limitations:</a:t>
            </a:r>
          </a:p>
          <a:p>
            <a:pPr lvl="1"/>
            <a:r>
              <a:rPr lang="en-US" altLang="ko-KR" dirty="0"/>
              <a:t>Interaction limitations: Cannot interact with actors in other processes (ex: A cannot attack B)</a:t>
            </a:r>
          </a:p>
          <a:p>
            <a:pPr lvl="1"/>
            <a:r>
              <a:rPr lang="en-US" altLang="ko-KR" dirty="0"/>
              <a:t>Limitations in games: Since the core of the game is interaction between actors, inter-process interaction limitations affect the game playability.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101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350143-A52F-28FE-2E11-4C6E8D69E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ko-KR" altLang="en-US" sz="4600" dirty="0"/>
              <a:t> </a:t>
            </a:r>
            <a:r>
              <a:rPr lang="en-US" altLang="ko-KR" sz="4600" dirty="0"/>
              <a:t>The need and complexity of inter-process communication</a:t>
            </a:r>
            <a:endParaRPr lang="ko-KR" altLang="en-US" sz="46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9CD029-9923-30C1-DF15-43EBB00AD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684764" cy="4251960"/>
          </a:xfrm>
        </p:spPr>
        <p:txBody>
          <a:bodyPr>
            <a:normAutofit lnSpcReduction="10000"/>
          </a:bodyPr>
          <a:lstStyle/>
          <a:p>
            <a:r>
              <a:rPr lang="en-US" altLang="ko-KR" sz="2200" dirty="0"/>
              <a:t>Inter-process communication method:</a:t>
            </a:r>
          </a:p>
          <a:p>
            <a:pPr lvl="1"/>
            <a:r>
              <a:rPr lang="en-US" altLang="ko-KR" sz="1800" dirty="0"/>
              <a:t>Communication is possible through methods such as IPC (Inter-Process Communication)</a:t>
            </a:r>
          </a:p>
          <a:p>
            <a:pPr lvl="1"/>
            <a:r>
              <a:rPr lang="en-US" altLang="ko-KR" sz="1800" dirty="0"/>
              <a:t>However, communication efficiency and complexity increase → Multi-threaded structure is more advantageous</a:t>
            </a:r>
          </a:p>
          <a:p>
            <a:r>
              <a:rPr lang="en-US" altLang="ko-KR" sz="2200" dirty="0"/>
              <a:t>Inevitable constraints:</a:t>
            </a:r>
          </a:p>
          <a:p>
            <a:pPr lvl="1"/>
            <a:r>
              <a:rPr lang="en-US" altLang="ko-KR" sz="1800" b="1" dirty="0"/>
              <a:t>Importance of interaction</a:t>
            </a:r>
            <a:r>
              <a:rPr lang="en-US" altLang="ko-KR" sz="1800" dirty="0"/>
              <a:t>: Since interaction between actors is essential due to the nature of the game, there are limitations to multi-process structure!</a:t>
            </a:r>
          </a:p>
          <a:p>
            <a:pPr lvl="1"/>
            <a:r>
              <a:rPr lang="en-US" altLang="ko-KR" sz="1800" dirty="0"/>
              <a:t>Multi-threaded structure is more suitable for games with a lot of interaction and data sharing</a:t>
            </a:r>
          </a:p>
          <a:p>
            <a:r>
              <a:rPr lang="en-US" altLang="ko-KR" sz="2200" dirty="0"/>
              <a:t>However… applicability for multi process models can be found in many MMORPG games…</a:t>
            </a:r>
          </a:p>
          <a:p>
            <a:pPr lvl="1"/>
            <a:r>
              <a:rPr lang="en-US" altLang="ko-KR" sz="1800" dirty="0"/>
              <a:t>In areas where there is no need to interact with each other, a multi-process structure may be suitable…</a:t>
            </a:r>
          </a:p>
          <a:p>
            <a:pPr lvl="1"/>
            <a:r>
              <a:rPr lang="en-US" altLang="ko-KR" sz="1800" dirty="0"/>
              <a:t>If each process operates independently and there are no locking problems or memory conflicts!</a:t>
            </a:r>
          </a:p>
          <a:p>
            <a:pPr lvl="1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46509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World of Warcraft World Map - Wowpedia - Your wiki guide to the World of  Warcraft">
            <a:extLst>
              <a:ext uri="{FF2B5EF4-FFF2-40B4-BE49-F238E27FC236}">
                <a16:creationId xmlns:a16="http://schemas.microsoft.com/office/drawing/2014/main" id="{4E58C770-5D6E-504A-E0CF-2FBFFF599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140E91-B3CC-6997-9DAC-91CA15EF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 fontScale="90000"/>
          </a:bodyPr>
          <a:lstStyle/>
          <a:p>
            <a:r>
              <a:rPr lang="en-US" altLang="ko-KR" sz="4000" dirty="0"/>
              <a:t>Independent continent-based multi-process application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5346E2-2C45-C72F-0510-0AD8FC78C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/>
              <a:t>Example of independent continent operation:</a:t>
            </a:r>
          </a:p>
          <a:p>
            <a:pPr lvl="1"/>
            <a:r>
              <a:rPr lang="en-US" altLang="ko-KR" sz="1600" dirty="0"/>
              <a:t>For example, in the early days of WoW, there were two continents, and no interaction between the continents was required.</a:t>
            </a:r>
          </a:p>
          <a:p>
            <a:pPr lvl="1"/>
            <a:r>
              <a:rPr lang="en-US" altLang="ko-KR" sz="1600" dirty="0"/>
              <a:t>Independent process allocation: one continent is handled by process A, the other by process B, and they operate independently.</a:t>
            </a:r>
          </a:p>
          <a:p>
            <a:pPr lvl="1"/>
            <a:r>
              <a:rPr lang="en-US" altLang="ko-KR" sz="1600" dirty="0"/>
              <a:t>No interaction between the continents is required, so communication and interaction are unnecessary.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85691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901413-E9BE-9DBB-1170-18A8901A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 fontScale="90000"/>
          </a:bodyPr>
          <a:lstStyle/>
          <a:p>
            <a:r>
              <a:rPr lang="en-US" altLang="ko-KR" sz="5400" dirty="0"/>
              <a:t>Once again…</a:t>
            </a:r>
            <a:br>
              <a:rPr lang="en-US" altLang="ko-KR" sz="5400" dirty="0"/>
            </a:br>
            <a:br>
              <a:rPr lang="en-US" altLang="ko-KR" sz="5400" dirty="0"/>
            </a:br>
            <a:r>
              <a:rPr lang="en-US" altLang="ko-KR" sz="5400" dirty="0"/>
              <a:t>benefits of a multi-process structure</a:t>
            </a:r>
            <a:endParaRPr lang="ko-KR" altLang="en-US" sz="54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B3D374FD-EB7B-F9FF-C547-2C2D588C79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201194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8526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EFBEBC-A1F5-9D35-4AC0-E32F18D95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altLang="ko-KR" sz="2500" dirty="0"/>
              <a:t>Restricting interactions in the boundary zone</a:t>
            </a:r>
            <a:endParaRPr lang="ko-KR" altLang="en-US" sz="25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B77413-1BF6-0AE1-83D4-AF1D0F3DD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altLang="ko-KR" sz="2400" dirty="0"/>
              <a:t>Even within the same world, interactions between characters close to the boundary area may be required. </a:t>
            </a:r>
          </a:p>
          <a:p>
            <a:r>
              <a:rPr lang="en-US" altLang="ko-KR" sz="2400" dirty="0"/>
              <a:t>Interactions at the boundary (e.g. combat) require inter-process communication, increasing complexity.</a:t>
            </a:r>
            <a:endParaRPr lang="ko-KR" altLang="en-US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DF22B8FA-3187-3A36-D216-C2E57725E5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2" r="-1" b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55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 descr="2/27 대학로 &quot;가벼운 게임&quot; 모임 - 보드라이프 게시글">
            <a:extLst>
              <a:ext uri="{FF2B5EF4-FFF2-40B4-BE49-F238E27FC236}">
                <a16:creationId xmlns:a16="http://schemas.microsoft.com/office/drawing/2014/main" id="{D7F3F66B-9DAE-13B1-C17E-2C7443E94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4" name="Rectangle 19463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62BECB-C90C-CE53-9B10-D752B8436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Boundary Interaction Problem Solving Strategies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85A977-5A6C-0E26-7F11-072E4A2FF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Content restrictions:</a:t>
            </a:r>
          </a:p>
          <a:p>
            <a:pPr lvl="1"/>
            <a:r>
              <a:rPr lang="en-US" altLang="ko-KR" dirty="0"/>
              <a:t>Introducing a loading screen: Completely separate loading screen when moving to a zone</a:t>
            </a:r>
          </a:p>
          <a:p>
            <a:pPr lvl="1"/>
            <a:r>
              <a:rPr lang="en-US" altLang="ko-KR" dirty="0"/>
              <a:t>Adding a means of transportation: Blocking interaction by moving to a zone using a specific means (e.g. airplane, ship)</a:t>
            </a:r>
          </a:p>
          <a:p>
            <a:pPr lvl="1"/>
            <a:r>
              <a:rPr lang="en-US" altLang="ko-KR" dirty="0"/>
              <a:t>Setting a boundary zone: Preventing physical interaction by limiting combat and interaction in the boundary area</a:t>
            </a:r>
          </a:p>
          <a:p>
            <a:r>
              <a:rPr lang="en-US" altLang="ko-KR" dirty="0"/>
              <a:t>Advantages of compartmentalization:</a:t>
            </a:r>
          </a:p>
          <a:p>
            <a:pPr lvl="1"/>
            <a:r>
              <a:rPr lang="en-US" altLang="ko-KR" dirty="0"/>
              <a:t>Complete separation between zones possible through interaction restrictions → Secured performance and stability</a:t>
            </a:r>
          </a:p>
          <a:p>
            <a:pPr lvl="1"/>
            <a:r>
              <a:rPr lang="en-US" altLang="ko-KR" dirty="0"/>
              <a:t>Each zone operates independently, maintaining the performance of multi-process and the simplicity of single thread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912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906554-5C20-F7CB-623B-6AE115D68B7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C45D35-425E-4DD1-B0F6-2C1CE7B9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Multi-process configuration: Horizontal partitioning vs. vertical partitioning</a:t>
            </a:r>
            <a:endParaRPr lang="ko-KR" altLang="en-US" dirty="0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9F3D8E69-0196-2B34-BF54-5704F37FE6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09962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4923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556F3F-F6A4-8CB8-78B1-174B2166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Channel-based sharding</a:t>
            </a:r>
            <a:endParaRPr lang="ko-KR" alt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D0A21-3149-3F56-861C-36E50EBBB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Need for channel method</a:t>
            </a:r>
          </a:p>
          <a:p>
            <a:pPr lvl="1"/>
            <a:r>
              <a:rPr lang="en-US" altLang="ko-KR" dirty="0"/>
              <a:t>Solving the problem of large-scale user concentration:</a:t>
            </a:r>
          </a:p>
          <a:p>
            <a:pPr lvl="2"/>
            <a:r>
              <a:rPr lang="en-US" altLang="ko-KR" dirty="0"/>
              <a:t>Example: When 5,000 users are concentrated in a metropolitan area, it is difficult to manage with a single process</a:t>
            </a:r>
          </a:p>
          <a:p>
            <a:pPr lvl="2"/>
            <a:r>
              <a:rPr lang="en-US" altLang="ko-KR" dirty="0"/>
              <a:t>Channel method: Users are divided into groups of 500 and each of 10 processes manages them</a:t>
            </a:r>
          </a:p>
          <a:p>
            <a:pPr lvl="1"/>
            <a:r>
              <a:rPr lang="en-US" altLang="ko-KR" dirty="0"/>
              <a:t>Advantage: User distribution reduces the load on each process and increases server stability</a:t>
            </a:r>
          </a:p>
          <a:p>
            <a:pPr lvl="1"/>
            <a:r>
              <a:rPr lang="en-US" altLang="ko-KR" dirty="0"/>
              <a:t>Disadvantage: Interaction is impossible when in a different channel. This is a major disadvantage in MMORPGs that consider social elements important</a:t>
            </a:r>
          </a:p>
          <a:p>
            <a:r>
              <a:rPr lang="en-US" altLang="ko-KR" dirty="0"/>
              <a:t>Mixed strategy: Horizontal sharding and channel sharding can be used in parallel</a:t>
            </a:r>
          </a:p>
          <a:p>
            <a:pPr lvl="1"/>
            <a:r>
              <a:rPr lang="en-US" altLang="ko-KR" dirty="0"/>
              <a:t>Example: After dividing the region horizontally, users can be further divided within each region using channel slicing</a:t>
            </a:r>
          </a:p>
          <a:p>
            <a:pPr lvl="1"/>
            <a:r>
              <a:rPr lang="en-US" altLang="ko-KR" dirty="0"/>
              <a:t>Relieve overload in specific regions through horizontal and channel sharding</a:t>
            </a:r>
          </a:p>
        </p:txBody>
      </p:sp>
    </p:spTree>
    <p:extLst>
      <p:ext uri="{BB962C8B-B14F-4D97-AF65-F5344CB8AC3E}">
        <p14:creationId xmlns:p14="http://schemas.microsoft.com/office/powerpoint/2010/main" val="2773161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1B2A7D-CC3B-B930-E83A-B3B8B9F9B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 fontScale="90000"/>
          </a:bodyPr>
          <a:lstStyle/>
          <a:p>
            <a:r>
              <a:rPr lang="en-US" altLang="ko-KR" sz="3700" dirty="0">
                <a:solidFill>
                  <a:schemeClr val="bg1"/>
                </a:solidFill>
              </a:rPr>
              <a:t>MMORPG Server Structure Overview: Requirements and Challenges</a:t>
            </a:r>
            <a:endParaRPr lang="ko-KR" altLang="en-US" sz="37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731A9-32AD-DEAA-541F-64781C7C8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Key requirements of MMORPG Server</a:t>
            </a:r>
          </a:p>
          <a:p>
            <a:pPr lvl="1"/>
            <a:r>
              <a:rPr lang="en-US" altLang="ko-KR" sz="1600" dirty="0"/>
              <a:t>Handling large numbers of users: MMO stands for "Massive Multiplayer Online", which means a large number of concurrent users</a:t>
            </a:r>
          </a:p>
          <a:p>
            <a:pPr lvl="2"/>
            <a:r>
              <a:rPr lang="en-US" altLang="ko-KR" sz="1200" dirty="0"/>
              <a:t>High number of concurrent users (concurrent users) → Increased server load</a:t>
            </a:r>
          </a:p>
          <a:p>
            <a:pPr lvl="2"/>
            <a:r>
              <a:rPr lang="en-US" altLang="ko-KR" sz="1200" dirty="0"/>
              <a:t>Suddenly increased workload for servers</a:t>
            </a:r>
          </a:p>
          <a:p>
            <a:pPr lvl="1"/>
            <a:r>
              <a:rPr lang="en-US" altLang="ko-KR" sz="1600" dirty="0"/>
              <a:t>Responding to increased workload:</a:t>
            </a:r>
          </a:p>
          <a:p>
            <a:pPr lvl="2"/>
            <a:r>
              <a:rPr lang="en-US" altLang="ko-KR" sz="1200" dirty="0"/>
              <a:t>Servers must process many user requests in real time</a:t>
            </a:r>
          </a:p>
          <a:p>
            <a:pPr lvl="2"/>
            <a:r>
              <a:rPr lang="en-US" altLang="ko-KR" sz="1200" dirty="0"/>
              <a:t>Manage status, movement, interactions, etc. of each user → Increased server performance requirements</a:t>
            </a:r>
          </a:p>
          <a:p>
            <a:pPr lvl="1"/>
            <a:r>
              <a:rPr lang="en-US" altLang="ko-KR" sz="1600" dirty="0"/>
              <a:t>Nevertheless, stable service provision is necessary:</a:t>
            </a:r>
          </a:p>
          <a:p>
            <a:pPr lvl="2"/>
            <a:r>
              <a:rPr lang="en-US" altLang="ko-KR" sz="1200" dirty="0"/>
              <a:t>Providing uninterrupted service in a large user environment is essential</a:t>
            </a:r>
          </a:p>
          <a:p>
            <a:pPr lvl="2"/>
            <a:r>
              <a:rPr lang="en-US" altLang="ko-KR" sz="1200" dirty="0"/>
              <a:t>Need to secure continuity without server downtime or overload</a:t>
            </a:r>
          </a:p>
        </p:txBody>
      </p:sp>
    </p:spTree>
    <p:extLst>
      <p:ext uri="{BB962C8B-B14F-4D97-AF65-F5344CB8AC3E}">
        <p14:creationId xmlns:p14="http://schemas.microsoft.com/office/powerpoint/2010/main" val="1560136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86" name="Rectangle 618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2" name="제목 1">
            <a:extLst>
              <a:ext uri="{FF2B5EF4-FFF2-40B4-BE49-F238E27FC236}">
                <a16:creationId xmlns:a16="http://schemas.microsoft.com/office/drawing/2014/main" id="{93554611-B50A-987B-0A8F-7BEF7637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altLang="ko-KR" sz="4100" dirty="0"/>
              <a:t>But… how about Seamless world?!?</a:t>
            </a:r>
            <a:endParaRPr lang="ko-KR" altLang="en-US" sz="4100" dirty="0"/>
          </a:p>
        </p:txBody>
      </p:sp>
      <p:pic>
        <p:nvPicPr>
          <p:cNvPr id="6146" name="Picture 2" descr="World map for the game :: Behance">
            <a:extLst>
              <a:ext uri="{FF2B5EF4-FFF2-40B4-BE49-F238E27FC236}">
                <a16:creationId xmlns:a16="http://schemas.microsoft.com/office/drawing/2014/main" id="{1F3226A2-86E2-0E9E-3929-C9A6007D2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3" name="내용 개체 틀 2">
            <a:extLst>
              <a:ext uri="{FF2B5EF4-FFF2-40B4-BE49-F238E27FC236}">
                <a16:creationId xmlns:a16="http://schemas.microsoft.com/office/drawing/2014/main" id="{10B557E7-B070-5D33-0190-1DAC9B572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1900" dirty="0"/>
              <a:t>Seamless world:</a:t>
            </a:r>
          </a:p>
          <a:p>
            <a:pPr lvl="1"/>
            <a:r>
              <a:rPr lang="en-US" altLang="ko-KR" sz="1900" dirty="0"/>
              <a:t>A game environment where users can move and interact like water flowing without a loading screen</a:t>
            </a:r>
          </a:p>
          <a:p>
            <a:pPr lvl="1"/>
            <a:r>
              <a:rPr lang="en-US" altLang="ko-KR" sz="1900" dirty="0"/>
              <a:t>Required when all users want to interact in one world based on a single process!</a:t>
            </a:r>
          </a:p>
          <a:p>
            <a:r>
              <a:rPr lang="en-US" altLang="ko-KR" sz="2300" dirty="0"/>
              <a:t>Come back to the necessity of multi-threading:</a:t>
            </a:r>
          </a:p>
          <a:p>
            <a:pPr lvl="1"/>
            <a:r>
              <a:rPr lang="en-US" altLang="ko-KR" sz="1900" dirty="0"/>
              <a:t>It is essential to scale to a multi-threaded structure to handle a large number of users and actors</a:t>
            </a:r>
          </a:p>
          <a:p>
            <a:pPr lvl="1"/>
            <a:r>
              <a:rPr lang="en-US" altLang="ko-KR" sz="1900" dirty="0"/>
              <a:t>Hence, efficient work distribution is required through structuring and compartmentalization strategies with multi-thread!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386471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540A51-21CE-4E76-034D-0C053006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altLang="ko-KR" sz="4800" dirty="0"/>
              <a:t>The Core of Multi-Threaded Structure: Compartmentalization Strategy</a:t>
            </a:r>
            <a:endParaRPr lang="ko-KR" altLang="en-US" sz="48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5443456-9A61-F702-3C78-8F5BF6EED5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558544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2757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548" name="Rectangle 22541">
            <a:extLst>
              <a:ext uri="{FF2B5EF4-FFF2-40B4-BE49-F238E27FC236}">
                <a16:creationId xmlns:a16="http://schemas.microsoft.com/office/drawing/2014/main" id="{C6FC42E6-6C25-4922-95D2-B97B1E123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49" name="Rectangle 22543">
            <a:extLst>
              <a:ext uri="{FF2B5EF4-FFF2-40B4-BE49-F238E27FC236}">
                <a16:creationId xmlns:a16="http://schemas.microsoft.com/office/drawing/2014/main" id="{0295F874-A8A5-4A14-8CFC-828968DE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754" y="0"/>
            <a:ext cx="473178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1C843A-9DEC-0B6B-304D-F47D4ECF6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716" y="871442"/>
            <a:ext cx="2924843" cy="317236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2800" kern="1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IV. Scale Up / Scale Out</a:t>
            </a:r>
          </a:p>
        </p:txBody>
      </p:sp>
      <p:pic>
        <p:nvPicPr>
          <p:cNvPr id="1026" name="Picture 2" descr="azure - Difference between Scale up and Scale out App Service plan - Stack  Overflow">
            <a:extLst>
              <a:ext uri="{FF2B5EF4-FFF2-40B4-BE49-F238E27FC236}">
                <a16:creationId xmlns:a16="http://schemas.microsoft.com/office/drawing/2014/main" id="{D3F5178A-7821-A6E1-4315-EF0E0ABA13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0716" y="1528199"/>
            <a:ext cx="6106987" cy="38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41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7" name="Rectangle 717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BD46C76-7578-97B7-4552-64F3FC0B7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Scale up</a:t>
            </a:r>
          </a:p>
        </p:txBody>
      </p:sp>
      <p:pic>
        <p:nvPicPr>
          <p:cNvPr id="7172" name="Picture 4" descr="image">
            <a:extLst>
              <a:ext uri="{FF2B5EF4-FFF2-40B4-BE49-F238E27FC236}">
                <a16:creationId xmlns:a16="http://schemas.microsoft.com/office/drawing/2014/main" id="{459C7DF9-66A7-58D3-F935-9AFE485694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1708" y="1675227"/>
            <a:ext cx="9308583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154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F1B4021-2BD2-7E48-B324-1EC486BF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altLang="ko-KR" sz="3200" dirty="0">
                <a:solidFill>
                  <a:srgbClr val="FFFFFF"/>
                </a:solidFill>
              </a:rPr>
              <a:t>Characteristics of </a:t>
            </a:r>
            <a:br>
              <a:rPr lang="en-US" altLang="ko-KR" sz="3200" dirty="0">
                <a:solidFill>
                  <a:srgbClr val="FFFFFF"/>
                </a:solidFill>
              </a:rPr>
            </a:br>
            <a:r>
              <a:rPr lang="en-US" altLang="ko-KR" sz="3200" dirty="0">
                <a:solidFill>
                  <a:srgbClr val="FFFFFF"/>
                </a:solidFill>
              </a:rPr>
              <a:t>scale-up method</a:t>
            </a:r>
            <a:endParaRPr lang="ko-KR" altLang="en-US" sz="3200" dirty="0">
              <a:solidFill>
                <a:srgbClr val="FFFFFF"/>
              </a:solidFill>
            </a:endParaRPr>
          </a:p>
        </p:txBody>
      </p:sp>
      <p:graphicFrame>
        <p:nvGraphicFramePr>
          <p:cNvPr id="18" name="내용 개체 틀 2">
            <a:extLst>
              <a:ext uri="{FF2B5EF4-FFF2-40B4-BE49-F238E27FC236}">
                <a16:creationId xmlns:a16="http://schemas.microsoft.com/office/drawing/2014/main" id="{605A5CE6-7113-544D-788E-03F3C2FE5D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084197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812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8FE457-7C40-1366-4CB0-127BEF1DA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Limitations of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en-US" altLang="ko-KR" dirty="0">
                <a:solidFill>
                  <a:srgbClr val="FFFFFF"/>
                </a:solidFill>
              </a:rPr>
              <a:t>scale-up approach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123CE1-2834-56D1-2779-DA1415F0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Current problem:</a:t>
            </a:r>
          </a:p>
          <a:p>
            <a:pPr lvl="1"/>
            <a:r>
              <a:rPr lang="en-US" altLang="ko-KR" dirty="0"/>
              <a:t>Despite increased CPU performance, program performance no longer increases proportionally.</a:t>
            </a:r>
          </a:p>
          <a:p>
            <a:pPr lvl="1"/>
            <a:r>
              <a:rPr lang="en-US" altLang="ko-KR" dirty="0"/>
              <a:t>Limiting point reached: As machine performance increases, process performance increases at a non-proportional rate.</a:t>
            </a:r>
          </a:p>
          <a:p>
            <a:pPr lvl="1"/>
            <a:r>
              <a:rPr lang="en-US" altLang="ko-KR" dirty="0"/>
              <a:t>Scalability limitations:</a:t>
            </a:r>
            <a:endParaRPr lang="ko-KR" altLang="en-US" dirty="0"/>
          </a:p>
          <a:p>
            <a:pPr lvl="2"/>
            <a:r>
              <a:rPr lang="en-US" altLang="ko-KR" dirty="0"/>
              <a:t>There are costs and physical limitations in continuously upgrading the performance of a single physical machine. (Extremely expensive!)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142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699556-8880-10F0-9D01-2C6A396FE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altLang="ko-KR" sz="4800" dirty="0"/>
              <a:t>Free Lunch is Over!</a:t>
            </a:r>
            <a:endParaRPr lang="ko-KR" altLang="en-US" sz="4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DE80B-DFB0-51E3-4F38-61D6CC66A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383" y="2599509"/>
            <a:ext cx="5037176" cy="363945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000" b="1" dirty="0"/>
              <a:t>Conceptual explanation:</a:t>
            </a:r>
          </a:p>
          <a:p>
            <a:pPr lvl="1"/>
            <a:r>
              <a:rPr lang="en-US" altLang="ko-KR" sz="1200" dirty="0"/>
              <a:t>A concept mentioned by programmer Herb Sutter, emphasizing the importance of concurrent programming</a:t>
            </a:r>
          </a:p>
          <a:p>
            <a:pPr lvl="1"/>
            <a:r>
              <a:rPr lang="en-US" altLang="ko-KR" sz="1200" dirty="0"/>
              <a:t>Single core clock speed limit reached → Performance expansion through multi-core</a:t>
            </a:r>
          </a:p>
          <a:p>
            <a:pPr lvl="1"/>
            <a:r>
              <a:rPr lang="en-US" altLang="ko-KR" sz="1200" dirty="0"/>
              <a:t>The free lunch due to continuous improvement of CPU clock speed is now over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b="1" dirty="0"/>
              <a:t>Reason:</a:t>
            </a:r>
          </a:p>
          <a:p>
            <a:pPr lvl="1"/>
            <a:r>
              <a:rPr lang="en-US" altLang="ko-KR" sz="1200" dirty="0"/>
              <a:t>Modern CPUs adopt a multi-core method that increases the number of cores to improve performance</a:t>
            </a:r>
          </a:p>
          <a:p>
            <a:pPr lvl="1"/>
            <a:r>
              <a:rPr lang="en-US" altLang="ko-KR" sz="1200" dirty="0"/>
              <a:t>However, if software does not effectively utilize multi-core, performance improvement is limited</a:t>
            </a:r>
          </a:p>
          <a:p>
            <a:pPr lvl="1"/>
            <a:r>
              <a:rPr lang="en-US" altLang="ko-KR" sz="1200" dirty="0"/>
              <a:t>Now, a structure design that effectively divides multi-processes and threads to maximize performance is required.</a:t>
            </a:r>
            <a:endParaRPr lang="ko-KR" altLang="en-US" sz="1200" dirty="0"/>
          </a:p>
        </p:txBody>
      </p:sp>
      <p:pic>
        <p:nvPicPr>
          <p:cNvPr id="4" name="Picture 4" descr="Another limiter on processor design was the ceiling on CMOS clock rates, as shown below.">
            <a:extLst>
              <a:ext uri="{FF2B5EF4-FFF2-40B4-BE49-F238E27FC236}">
                <a16:creationId xmlns:a16="http://schemas.microsoft.com/office/drawing/2014/main" id="{F8BF7AA9-A70D-B6A7-0F0C-EBABE8CBA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60"/>
          <a:stretch/>
        </p:blipFill>
        <p:spPr bwMode="auto">
          <a:xfrm>
            <a:off x="5117855" y="2213214"/>
            <a:ext cx="6424844" cy="402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64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FC9EE8-65DD-709E-064A-9789F7A62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Scale out</a:t>
            </a:r>
          </a:p>
        </p:txBody>
      </p:sp>
      <p:pic>
        <p:nvPicPr>
          <p:cNvPr id="9218" name="Picture 2" descr="Scale Out과 Scale Up - 기술을 기술하다">
            <a:extLst>
              <a:ext uri="{FF2B5EF4-FFF2-40B4-BE49-F238E27FC236}">
                <a16:creationId xmlns:a16="http://schemas.microsoft.com/office/drawing/2014/main" id="{9A6CEF0D-F5E1-2613-93AB-FD349F6756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3751" y="1404727"/>
            <a:ext cx="5504496" cy="316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CF096A9A-7D47-44D3-206E-F6422C429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4957" y="4509684"/>
            <a:ext cx="764208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structure that can dramatically expand server performance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scale-up method can be seen as a single-process structure, and the scale-out method is a multi-process structure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 the free lunch is over, performance is increased by scale out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Whenever performance is needed, increase the number of machines </a:t>
            </a:r>
          </a:p>
          <a:p>
            <a:pPr marL="742950" lvl="1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</a:rPr>
              <a:t>M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ultiple processes conduct tasks in parallel</a:t>
            </a:r>
          </a:p>
        </p:txBody>
      </p:sp>
    </p:spTree>
    <p:extLst>
      <p:ext uri="{BB962C8B-B14F-4D97-AF65-F5344CB8AC3E}">
        <p14:creationId xmlns:p14="http://schemas.microsoft.com/office/powerpoint/2010/main" val="603128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673118-24DA-197D-7CEB-1D2CC0EDD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480438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Importance of Scale-Out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en-US" altLang="ko-KR" dirty="0">
                <a:solidFill>
                  <a:srgbClr val="FFFFFF"/>
                </a:solidFill>
              </a:rPr>
              <a:t>Nowadays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FBB4F4-D373-2246-498B-0C036B8AF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The End of Free Lunch and Scale-Out:</a:t>
            </a:r>
          </a:p>
          <a:p>
            <a:pPr lvl="1"/>
            <a:r>
              <a:rPr lang="en-US" altLang="ko-KR" dirty="0"/>
              <a:t>Due to the limitations of CPU performance improvement, it is difficult to secure performance through scale-up alone</a:t>
            </a:r>
          </a:p>
          <a:p>
            <a:pPr lvl="1"/>
            <a:r>
              <a:rPr lang="en-US" altLang="ko-KR" dirty="0"/>
              <a:t>Scale-out secures performance scalability by distributing performance through multiple machines and processes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Scale-out method</a:t>
            </a:r>
          </a:p>
          <a:p>
            <a:pPr lvl="1"/>
            <a:r>
              <a:rPr lang="en-US" altLang="ko-KR" dirty="0"/>
              <a:t>A multi-process approach that makes server performance flexible and scalable, </a:t>
            </a:r>
          </a:p>
          <a:p>
            <a:pPr lvl="1"/>
            <a:r>
              <a:rPr lang="en-US" altLang="ko-KR" dirty="0"/>
              <a:t>A core strategy of modern server architecture that simultaneously addresses performance limitations and cost efficiency</a:t>
            </a:r>
          </a:p>
          <a:p>
            <a:pPr lvl="1"/>
            <a:r>
              <a:rPr lang="en-US" altLang="ko-KR" dirty="0"/>
              <a:t>Better in Economic and Availability points of 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116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8A4ECC-23A7-2912-533C-14DDCAE4E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FFFFFF"/>
                </a:solidFill>
              </a:rPr>
              <a:t>Economics</a:t>
            </a:r>
            <a:r>
              <a:rPr lang="en-US" altLang="ko-KR" dirty="0">
                <a:solidFill>
                  <a:srgbClr val="FFFFFF"/>
                </a:solidFill>
              </a:rPr>
              <a:t> of scale-out</a:t>
            </a:r>
            <a:endParaRPr lang="ko-KR" altLang="en-US" b="1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8B958-7F63-AA3A-1EAB-7F9F6BE75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fontScale="85000" lnSpcReduction="10000"/>
          </a:bodyPr>
          <a:lstStyle/>
          <a:p>
            <a:r>
              <a:rPr lang="en-US" altLang="ko-KR" dirty="0"/>
              <a:t>1. Scale-out method: Scalable with low-cost equipment</a:t>
            </a:r>
          </a:p>
          <a:p>
            <a:pPr lvl="1"/>
            <a:r>
              <a:rPr lang="en-US" altLang="ko-KR" dirty="0"/>
              <a:t>No need for high-performance machines</a:t>
            </a:r>
          </a:p>
          <a:p>
            <a:pPr lvl="1"/>
            <a:r>
              <a:rPr lang="en-US" altLang="ko-KR" dirty="0"/>
              <a:t>Example: Machine equipped with 2GHz dual-core CPU + 8GB RAM</a:t>
            </a:r>
          </a:p>
          <a:p>
            <a:pPr lvl="1"/>
            <a:r>
              <a:rPr lang="en-US" altLang="ko-KR" dirty="0"/>
              <a:t>Cost: Estimated to be around $200~$300 in</a:t>
            </a:r>
            <a:r>
              <a:rPr lang="ko-KR" altLang="en-US" dirty="0"/>
              <a:t> </a:t>
            </a:r>
            <a:r>
              <a:rPr lang="en-US" altLang="ko-KR" dirty="0"/>
              <a:t>wholesale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</a:p>
          <a:p>
            <a:r>
              <a:rPr lang="en-US" altLang="ko-KR" dirty="0"/>
              <a:t>Cost comparison: 10 low-spec machines → around $2,000</a:t>
            </a:r>
          </a:p>
          <a:p>
            <a:endParaRPr lang="en-US" altLang="ko-KR" dirty="0"/>
          </a:p>
          <a:p>
            <a:r>
              <a:rPr lang="en-US" altLang="ko-KR" dirty="0"/>
              <a:t>2. Cost comparison with high-spec equipment</a:t>
            </a:r>
          </a:p>
          <a:p>
            <a:pPr lvl="1"/>
            <a:r>
              <a:rPr lang="en-US" altLang="ko-KR" dirty="0"/>
              <a:t>Example: Machine equipped with 32-core CPU 5GHz, 1TB RAM, …</a:t>
            </a:r>
          </a:p>
          <a:p>
            <a:pPr lvl="1"/>
            <a:r>
              <a:rPr lang="en-US" altLang="ko-KR" dirty="0"/>
              <a:t>High cost: at least tens of thousands of dollars</a:t>
            </a:r>
          </a:p>
          <a:p>
            <a:r>
              <a:rPr lang="en-US" altLang="ko-KR" dirty="0"/>
              <a:t>10 low-spec machines &lt; 1 high-spec machine</a:t>
            </a:r>
          </a:p>
          <a:p>
            <a:r>
              <a:rPr lang="en-US" altLang="ko-KR" b="1" dirty="0"/>
              <a:t>Cost efficiency: Scale-out is advantageous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50363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6693EC-E3FE-176F-3CE9-74FC66CC4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 fontScale="90000"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Why Systematic Design of MMORPG Server Structure Is Necessary?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8E6DA-13D6-E31F-A6EC-832F2FA36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Efficient resource management:</a:t>
            </a:r>
          </a:p>
          <a:p>
            <a:pPr lvl="1"/>
            <a:r>
              <a:rPr lang="en-US" altLang="ko-KR" sz="2000" dirty="0"/>
              <a:t>Optimizing server resources to ensure stable operation for large-scale user processing</a:t>
            </a:r>
          </a:p>
          <a:p>
            <a:r>
              <a:rPr lang="en-US" altLang="ko-KR" sz="2400" dirty="0"/>
              <a:t>High availability and scalability:</a:t>
            </a:r>
          </a:p>
          <a:p>
            <a:pPr lvl="1"/>
            <a:r>
              <a:rPr lang="en-US" altLang="ko-KR" sz="2000" dirty="0"/>
              <a:t>A flexible scalable structure is required according to the number of users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∴ A specialized server structure is essential to handle the large number of users and high workload of MMORPGs.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137046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1D804A-1E9D-6E2C-E614-265771C3E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4200" dirty="0"/>
              <a:t>Combining the flexibility of virtual machines with the cost-effectiveness of scale-out</a:t>
            </a:r>
            <a:endParaRPr lang="ko-KR" altLang="en-US" sz="4200" dirty="0"/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E066C9-685F-2E78-341C-517A09110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dirty="0"/>
              <a:t>1. Utilization of virtualized resources</a:t>
            </a:r>
          </a:p>
          <a:p>
            <a:pPr lvl="1"/>
            <a:r>
              <a:rPr lang="en-US" altLang="ko-KR" sz="1800" dirty="0"/>
              <a:t>Virtual Machine: Not an actual machine, but a virtualized machine </a:t>
            </a:r>
          </a:p>
          <a:p>
            <a:pPr lvl="1"/>
            <a:r>
              <a:rPr lang="en-US" altLang="ko-KR" sz="1800" dirty="0"/>
              <a:t>No need to know the configuration of the actual machine</a:t>
            </a:r>
          </a:p>
          <a:p>
            <a:pPr marL="0" indent="0">
              <a:buNone/>
            </a:pPr>
            <a:r>
              <a:rPr lang="en-US" altLang="ko-KR" sz="2200" dirty="0"/>
              <a:t>2. Example: Virtual machine in AWS (Amazon Web Services)</a:t>
            </a:r>
          </a:p>
          <a:p>
            <a:pPr lvl="1"/>
            <a:r>
              <a:rPr lang="en-US" altLang="ko-KR" sz="1800" dirty="0"/>
              <a:t>AWS manages the resources of virtual machines and dynamically distributes resources as needed</a:t>
            </a:r>
          </a:p>
          <a:p>
            <a:pPr lvl="1"/>
            <a:r>
              <a:rPr lang="en-US" altLang="ko-KR" sz="1800" dirty="0"/>
              <a:t>Actual machine configuration: Users do not know and do not need to know</a:t>
            </a:r>
          </a:p>
          <a:p>
            <a:pPr lvl="2"/>
            <a:r>
              <a:rPr lang="en-US" altLang="ko-KR" sz="1400" dirty="0"/>
              <a:t>Providing low-spec machines is not a big burden for Amazon</a:t>
            </a:r>
          </a:p>
          <a:p>
            <a:pPr marL="0" indent="0">
              <a:buNone/>
            </a:pPr>
            <a:r>
              <a:rPr lang="en-US" altLang="ko-KR" sz="2200" dirty="0"/>
              <a:t>3. Cost-effectiveness of scale-out method</a:t>
            </a:r>
          </a:p>
          <a:p>
            <a:pPr lvl="1"/>
            <a:r>
              <a:rPr lang="en-US" altLang="ko-KR" sz="1800" dirty="0"/>
              <a:t>Mass utilization of low-spec machines: 10 or 100 low-spec machines are cheaper than 1 high-performance machine. </a:t>
            </a:r>
            <a:r>
              <a:rPr lang="en-US" altLang="ko-KR" sz="1800" b="1" dirty="0"/>
              <a:t>In terms of cost, scale-out method is more economical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4389615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EB145A-9160-E532-788B-446C442E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b="1" dirty="0"/>
              <a:t>Availability</a:t>
            </a:r>
            <a:endParaRPr lang="ko-KR" alt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5F988-92D1-AFB3-27F2-29EEEC95F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1. What is Availability?</a:t>
            </a:r>
          </a:p>
          <a:p>
            <a:pPr lvl="1"/>
            <a:r>
              <a:rPr lang="en-US" altLang="ko-KR" dirty="0"/>
              <a:t>Availability: refers to the degree to which the system is available</a:t>
            </a:r>
          </a:p>
          <a:p>
            <a:pPr lvl="1"/>
            <a:r>
              <a:rPr lang="en-US" altLang="ko-KR" dirty="0"/>
              <a:t>A concept related to the stability of the server, with the goal of providing uninterrupted service</a:t>
            </a:r>
          </a:p>
          <a:p>
            <a:pPr marL="0" indent="0">
              <a:buNone/>
            </a:pPr>
            <a:r>
              <a:rPr lang="en-US" altLang="ko-KR" dirty="0"/>
              <a:t>2. Limitations of a single server</a:t>
            </a:r>
          </a:p>
          <a:p>
            <a:pPr lvl="1"/>
            <a:r>
              <a:rPr lang="en-US" altLang="ko-KR" dirty="0"/>
              <a:t>Example: The world server operates as a single process</a:t>
            </a:r>
          </a:p>
          <a:p>
            <a:pPr lvl="1"/>
            <a:r>
              <a:rPr lang="en-US" altLang="ko-KR" dirty="0"/>
              <a:t>If a single process is terminated, all players cannot access it</a:t>
            </a:r>
          </a:p>
          <a:p>
            <a:pPr lvl="1"/>
            <a:r>
              <a:rPr lang="en-US" altLang="ko-KR" dirty="0"/>
              <a:t>Service is down until the server is restarted</a:t>
            </a:r>
          </a:p>
          <a:p>
            <a:pPr marL="0" indent="0">
              <a:buNone/>
            </a:pPr>
            <a:r>
              <a:rPr lang="en-US" altLang="ko-KR" dirty="0"/>
              <a:t>3. Need to secure availability</a:t>
            </a:r>
          </a:p>
          <a:p>
            <a:pPr lvl="1"/>
            <a:r>
              <a:rPr lang="en-US" altLang="ko-KR" dirty="0"/>
              <a:t>In a single server environment, there is a risk of complete service interruption in the event of a failure</a:t>
            </a:r>
          </a:p>
          <a:p>
            <a:pPr lvl="1"/>
            <a:r>
              <a:rPr lang="en-US" altLang="ko-KR" dirty="0"/>
              <a:t>Increasing availability is essential for the stability of the MMORPG server!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86334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631" name="Rectangle 2663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EB145A-9160-E532-788B-446C442E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altLang="ko-KR" dirty="0"/>
              <a:t>Single Point of Failure</a:t>
            </a:r>
            <a:endParaRPr lang="ko-KR" altLang="en-US" dirty="0"/>
          </a:p>
        </p:txBody>
      </p:sp>
      <p:sp>
        <p:nvSpPr>
          <p:cNvPr id="26633" name="Rectangle 2663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35" name="Rectangle 2663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5F988-92D1-AFB3-27F2-29EEEC95F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5488710" cy="3639450"/>
          </a:xfrm>
        </p:spPr>
        <p:txBody>
          <a:bodyPr anchor="ctr">
            <a:normAutofit/>
          </a:bodyPr>
          <a:lstStyle/>
          <a:p>
            <a:r>
              <a:rPr lang="en-US" altLang="ko-KR" sz="2000" dirty="0"/>
              <a:t>What is a Single Point of Failure?</a:t>
            </a:r>
          </a:p>
          <a:p>
            <a:pPr lvl="1"/>
            <a:r>
              <a:rPr lang="en-US" altLang="ko-KR" sz="1600" dirty="0"/>
              <a:t>Definition: A situation where a single point of failure causes the entire system to be unavailable</a:t>
            </a:r>
          </a:p>
          <a:p>
            <a:r>
              <a:rPr lang="en-US" altLang="ko-KR" sz="2000" dirty="0"/>
              <a:t>Example: If a server, running based on a single process, fails, the entire game service becomes inaccessible</a:t>
            </a:r>
          </a:p>
          <a:p>
            <a:r>
              <a:rPr lang="en-US" altLang="ko-KR" sz="2000" dirty="0"/>
              <a:t>Problem: There is a high risk that the system will be completely unavailable due to a single point of failure if we only run a single server!</a:t>
            </a:r>
            <a:endParaRPr lang="ko-KR" altLang="en-US" sz="2000" dirty="0"/>
          </a:p>
        </p:txBody>
      </p:sp>
      <p:pic>
        <p:nvPicPr>
          <p:cNvPr id="26626" name="Picture 2" descr="Single point of failure - Wikipedia">
            <a:extLst>
              <a:ext uri="{FF2B5EF4-FFF2-40B4-BE49-F238E27FC236}">
                <a16:creationId xmlns:a16="http://schemas.microsoft.com/office/drawing/2014/main" id="{04203F15-BF9E-8999-498E-D931BB33F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2371" y="2484255"/>
            <a:ext cx="4408598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37" name="Rectangle 2663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011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935F7E4-45E8-D83F-65B9-0EFC62D7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891712"/>
            <a:ext cx="5309616" cy="5160789"/>
          </a:xfrm>
        </p:spPr>
        <p:txBody>
          <a:bodyPr anchor="ctr">
            <a:normAutofit/>
          </a:bodyPr>
          <a:lstStyle/>
          <a:p>
            <a:r>
              <a:rPr lang="en-US" altLang="ko-KR" sz="4800" dirty="0">
                <a:solidFill>
                  <a:schemeClr val="bg1"/>
                </a:solidFill>
              </a:rPr>
              <a:t>V. Transition to multi-process structure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C60993-5DFC-E867-6B6C-578364D40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580" y="2377009"/>
            <a:ext cx="5394980" cy="3065848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Multi-process: Configure the same server as multiple processes</a:t>
            </a:r>
          </a:p>
          <a:p>
            <a:pPr lvl="1"/>
            <a:r>
              <a:rPr lang="en-US" altLang="ko-KR" sz="1800" dirty="0">
                <a:solidFill>
                  <a:schemeClr val="bg1"/>
                </a:solidFill>
              </a:rPr>
              <a:t>If one process fails, other processes continue to provide service</a:t>
            </a:r>
          </a:p>
          <a:p>
            <a:pPr lvl="1"/>
            <a:r>
              <a:rPr lang="en-US" altLang="ko-KR" sz="1800" dirty="0">
                <a:solidFill>
                  <a:schemeClr val="bg1"/>
                </a:solidFill>
              </a:rPr>
              <a:t>Mitigate single point of failure, increase availability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7386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41A368-644A-BF31-2B8A-26BF1557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altLang="ko-KR" sz="4800" dirty="0"/>
              <a:t>The practicality of multi-processing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B8F9BD-6B70-92F3-3429-1749EA0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lnSpcReduction="10000"/>
          </a:bodyPr>
          <a:lstStyle/>
          <a:p>
            <a:r>
              <a:rPr lang="en-US" altLang="ko-KR" sz="2400" dirty="0"/>
              <a:t>Single Process vs. Multi-Process</a:t>
            </a:r>
          </a:p>
          <a:p>
            <a:pPr lvl="1"/>
            <a:r>
              <a:rPr lang="en-US" altLang="ko-KR" sz="2000" dirty="0"/>
              <a:t>Single Process Structure:</a:t>
            </a:r>
          </a:p>
          <a:p>
            <a:pPr lvl="2"/>
            <a:r>
              <a:rPr lang="en-US" altLang="ko-KR" sz="1600" dirty="0"/>
              <a:t>Low availability, risk of complete service outage in case of failure</a:t>
            </a:r>
          </a:p>
          <a:p>
            <a:pPr lvl="2"/>
            <a:r>
              <a:rPr lang="en-US" altLang="ko-KR" sz="1600" dirty="0"/>
              <a:t>Relatively high cost</a:t>
            </a:r>
          </a:p>
          <a:p>
            <a:pPr lvl="2"/>
            <a:r>
              <a:rPr lang="en-US" altLang="ko-KR" sz="1600" dirty="0"/>
              <a:t>Scale up: Expand high-performance equipment → Increase cost, availability issues</a:t>
            </a:r>
          </a:p>
          <a:p>
            <a:pPr lvl="1"/>
            <a:r>
              <a:rPr lang="en-US" altLang="ko-KR" sz="2000" dirty="0"/>
              <a:t>Multi-Process Structure:</a:t>
            </a:r>
          </a:p>
          <a:p>
            <a:pPr lvl="2"/>
            <a:r>
              <a:rPr lang="en-US" altLang="ko-KR" sz="1600" dirty="0"/>
              <a:t>High availability, service can continue even if one process fails</a:t>
            </a:r>
          </a:p>
          <a:p>
            <a:pPr lvl="2"/>
            <a:r>
              <a:rPr lang="en-US" altLang="ko-KR" sz="1600" dirty="0"/>
              <a:t>Improved cost efficiency, stable service provision possible</a:t>
            </a:r>
          </a:p>
          <a:p>
            <a:pPr lvl="2"/>
            <a:r>
              <a:rPr lang="en-US" altLang="ko-KR" sz="1500" dirty="0"/>
              <a:t>Scale out: Expand multiple low-performance equipment → Reduce cost and provide high availability</a:t>
            </a:r>
          </a:p>
          <a:p>
            <a:pPr lvl="3"/>
            <a:r>
              <a:rPr lang="en-US" altLang="ko-KR" sz="1500" dirty="0"/>
              <a:t>Natural flow of change</a:t>
            </a:r>
          </a:p>
          <a:p>
            <a:pPr lvl="2"/>
            <a:endParaRPr lang="ko-KR" alt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9978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F7D95C-E32E-66D7-D1C5-9E60764A5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070149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3200" dirty="0">
                <a:solidFill>
                  <a:srgbClr val="595959"/>
                </a:solidFill>
              </a:rPr>
              <a:t>Single Process Tradeoffs</a:t>
            </a:r>
            <a:endParaRPr lang="ko-KR" altLang="en-US" sz="3200" dirty="0">
              <a:solidFill>
                <a:srgbClr val="595959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5BECA2-528B-F743-EE9A-6A2D1F970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768321"/>
            <a:ext cx="8959892" cy="2828543"/>
          </a:xfrm>
        </p:spPr>
        <p:txBody>
          <a:bodyPr anchor="t">
            <a:norm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Pros: Provides a simple and seamless user experience</a:t>
            </a: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Limitations: Lack of high availability and risk of entire server down in case of service outage</a:t>
            </a: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Single-process architecture has the advantage of providing a simple and seamless user experience, but has limitations in terms of high availability and scalability.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7643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C05A48-FB41-D457-71E3-A00F1EA7C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The single-process advantage is back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13DDEA-3592-9889-2044-186A448A2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Simplicity of structure</a:t>
            </a:r>
          </a:p>
          <a:p>
            <a:pPr lvl="1"/>
            <a:r>
              <a:rPr lang="en-US" altLang="ko-KR" sz="2000" dirty="0"/>
              <a:t>Single process: One process handles all tasks</a:t>
            </a:r>
          </a:p>
          <a:p>
            <a:pPr lvl="2"/>
            <a:r>
              <a:rPr lang="en-US" altLang="ko-KR" sz="1600" dirty="0"/>
              <a:t>Simple structure makes it easy to manage</a:t>
            </a:r>
          </a:p>
          <a:p>
            <a:pPr lvl="2"/>
            <a:r>
              <a:rPr lang="en-US" altLang="ko-KR" sz="1600" dirty="0"/>
              <a:t>No need for complex inter-process communication</a:t>
            </a:r>
          </a:p>
          <a:p>
            <a:r>
              <a:rPr lang="en-US" altLang="ko-KR" sz="2400" dirty="0"/>
              <a:t>Seamless World</a:t>
            </a:r>
          </a:p>
          <a:p>
            <a:pPr lvl="1"/>
            <a:r>
              <a:rPr lang="en-US" altLang="ko-KR" sz="2000" dirty="0"/>
              <a:t>Seamless: A single process handles all worlds → Provides a seamless environment</a:t>
            </a:r>
          </a:p>
          <a:p>
            <a:pPr lvl="2"/>
            <a:r>
              <a:rPr lang="en-US" altLang="ko-KR" sz="1600" dirty="0"/>
              <a:t>Users can move freely within the world</a:t>
            </a:r>
          </a:p>
          <a:p>
            <a:pPr lvl="2"/>
            <a:r>
              <a:rPr lang="en-US" altLang="ko-KR" sz="1600" dirty="0"/>
              <a:t>Advantage: User experience is seamless</a:t>
            </a:r>
          </a:p>
          <a:p>
            <a:r>
              <a:rPr lang="en-US" altLang="ko-KR" sz="2400" dirty="0"/>
              <a:t>Possibility of disconnection in multi-process:</a:t>
            </a:r>
          </a:p>
          <a:p>
            <a:pPr lvl="1"/>
            <a:r>
              <a:rPr lang="en-US" altLang="ko-KR" sz="2000" dirty="0"/>
              <a:t>If there are multiple processes, intermittent disconnection may occur when moving</a:t>
            </a:r>
          </a:p>
          <a:p>
            <a:pPr lvl="1"/>
            <a:r>
              <a:rPr lang="en-US" altLang="ko-KR" sz="2000" dirty="0"/>
              <a:t>Management and management between processes are required</a:t>
            </a:r>
          </a:p>
          <a:p>
            <a:pPr lvl="2"/>
            <a:r>
              <a:rPr lang="en-US" altLang="ko-KR" sz="1700" dirty="0"/>
              <a:t>Version control: Requires simultaneous deployment to multiple servers when updating</a:t>
            </a: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2537035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C05A48-FB41-D457-71E3-A00F1EA7C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945" y="119406"/>
            <a:ext cx="9888496" cy="900131"/>
          </a:xfrm>
        </p:spPr>
        <p:txBody>
          <a:bodyPr anchor="t">
            <a:normAutofit fontScale="90000"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But… then again… if we like to support a large number of concurrent users, costs, availabilities…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13DDEA-3592-9889-2044-186A448A2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US" altLang="ko-KR" sz="1700" dirty="0"/>
              <a:t>What should we do?!?</a:t>
            </a:r>
            <a:endParaRPr lang="ko-KR" altLang="en-US" sz="1700" dirty="0"/>
          </a:p>
        </p:txBody>
      </p:sp>
      <p:pic>
        <p:nvPicPr>
          <p:cNvPr id="2050" name="Picture 2" descr="사진설명">
            <a:extLst>
              <a:ext uri="{FF2B5EF4-FFF2-40B4-BE49-F238E27FC236}">
                <a16:creationId xmlns:a16="http://schemas.microsoft.com/office/drawing/2014/main" id="{041F2743-5470-8F22-7A4E-52E9141D2C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42331" y="2258797"/>
            <a:ext cx="3352001" cy="402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2744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58C4C9-F259-54E2-1391-43586F178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The shift to scale-out and the need for management automation</a:t>
            </a:r>
            <a:endParaRPr lang="ko-KR" alt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46F364-EDFA-2475-F23C-1E960F738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Increase in multi-process due to scale-out conversion</a:t>
            </a:r>
          </a:p>
          <a:p>
            <a:pPr lvl="1"/>
            <a:r>
              <a:rPr lang="en-US" altLang="ko-KR" dirty="0"/>
              <a:t>Increase in number of servers → Need to manage hundreds of processes</a:t>
            </a:r>
          </a:p>
          <a:p>
            <a:r>
              <a:rPr lang="en-US" altLang="ko-KR" dirty="0"/>
              <a:t>Automation is essential: Manual management is impossible</a:t>
            </a:r>
          </a:p>
          <a:p>
            <a:r>
              <a:rPr lang="en-US" altLang="ko-KR" dirty="0"/>
              <a:t>Single process provides a seamless environment, but multi-process structure is essential anyway for high availability, and management complexity must be resolved through automation from now 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5015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4CAE84-D01E-61FB-164B-7FE9E415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Evolution of scale-out and automation tools</a:t>
            </a:r>
            <a:endParaRPr lang="ko-KR" alt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5D410E-AF1E-BCF6-BCEC-5FD42AE83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Emergence of various automation tools</a:t>
            </a:r>
          </a:p>
          <a:p>
            <a:pPr lvl="1"/>
            <a:r>
              <a:rPr lang="en-US" altLang="ko-KR" sz="2000" dirty="0"/>
              <a:t>Jenkins: Build automation tool</a:t>
            </a:r>
          </a:p>
          <a:p>
            <a:pPr lvl="1"/>
            <a:r>
              <a:rPr lang="en-US" altLang="ko-KR" sz="2000" dirty="0"/>
              <a:t>Ansible, Chef: Server configuration management and automatic deployment tools</a:t>
            </a:r>
          </a:p>
          <a:p>
            <a:pPr lvl="1"/>
            <a:r>
              <a:rPr lang="en-US" altLang="ko-KR" sz="2000" dirty="0"/>
              <a:t>Kubernetes, Docker: Container management and deployment tools</a:t>
            </a:r>
          </a:p>
          <a:p>
            <a:pPr lvl="1"/>
            <a:r>
              <a:rPr lang="en-US" altLang="ko-KR" sz="2000" dirty="0"/>
              <a:t>AWS: Cloud environment management → Need to understand the AWS ecosystem</a:t>
            </a:r>
          </a:p>
          <a:p>
            <a:pPr lvl="1"/>
            <a:r>
              <a:rPr lang="en-US" altLang="ko-KR" sz="2000" dirty="0"/>
              <a:t>Various open source projects: Continuously emerging to meet automation and scale-out needs</a:t>
            </a:r>
          </a:p>
          <a:p>
            <a:r>
              <a:rPr lang="en-US" altLang="ko-KR" dirty="0"/>
              <a:t>Increased complexity and need for learning</a:t>
            </a:r>
          </a:p>
          <a:p>
            <a:pPr lvl="1"/>
            <a:r>
              <a:rPr lang="en-US" altLang="ko-KR" sz="2000" dirty="0"/>
              <a:t>Complex environment: Increased diversity of tools and environmental complexity</a:t>
            </a:r>
          </a:p>
          <a:p>
            <a:pPr lvl="1"/>
            <a:r>
              <a:rPr lang="en-US" altLang="ko-KR" sz="2000" dirty="0"/>
              <a:t>Increased burden on program operators: Need for knowledge of using and managing multiple tools</a:t>
            </a:r>
          </a:p>
          <a:p>
            <a:pPr lvl="1"/>
            <a:r>
              <a:rPr lang="en-US" altLang="ko-KR" sz="2000" dirty="0"/>
              <a:t>It takes a lot of time to understand all automation tools and cloud environments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5680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asurement is About Purpose, Not Just Metrics">
            <a:extLst>
              <a:ext uri="{FF2B5EF4-FFF2-40B4-BE49-F238E27FC236}">
                <a16:creationId xmlns:a16="http://schemas.microsoft.com/office/drawing/2014/main" id="{8B02DCD7-C50D-2481-C446-897542F09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0"/>
            <a:ext cx="10868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A6620FE-6536-5ABD-4419-2814F4C9E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562A44-CA4B-8453-0B77-BBE0EEDF6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634" y="2220687"/>
            <a:ext cx="7966165" cy="3956276"/>
          </a:xfrm>
        </p:spPr>
        <p:txBody>
          <a:bodyPr/>
          <a:lstStyle/>
          <a:p>
            <a:r>
              <a:rPr lang="en-US" altLang="ko-KR" dirty="0"/>
              <a:t>How to measure workload?</a:t>
            </a:r>
          </a:p>
          <a:p>
            <a:endParaRPr lang="en-US" altLang="ko-KR" dirty="0"/>
          </a:p>
          <a:p>
            <a:r>
              <a:rPr lang="en-US" altLang="ko-KR" dirty="0"/>
              <a:t>If the workload is measurable, then we can distribute the workload!</a:t>
            </a:r>
          </a:p>
          <a:p>
            <a:endParaRPr lang="en-US" altLang="ko-KR" dirty="0"/>
          </a:p>
          <a:p>
            <a:r>
              <a:rPr lang="en-US" altLang="ko-KR" dirty="0"/>
              <a:t>What could be representative workload unit in MMORPG?</a:t>
            </a:r>
            <a:endParaRPr lang="ko-KR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BCEBC41-FB3B-FFAB-3F40-C672BC6E5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72" y="1426027"/>
            <a:ext cx="2124303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>
            <a:extLst>
              <a:ext uri="{FF2B5EF4-FFF2-40B4-BE49-F238E27FC236}">
                <a16:creationId xmlns:a16="http://schemas.microsoft.com/office/drawing/2014/main" id="{88909579-5EDA-C31D-4DD3-A5472C94B481}"/>
              </a:ext>
            </a:extLst>
          </p:cNvPr>
          <p:cNvGrpSpPr/>
          <p:nvPr/>
        </p:nvGrpSpPr>
        <p:grpSpPr>
          <a:xfrm>
            <a:off x="2962503" y="365125"/>
            <a:ext cx="5562600" cy="1482920"/>
            <a:chOff x="0" y="5"/>
            <a:chExt cx="6705600" cy="1559025"/>
          </a:xfrm>
        </p:grpSpPr>
        <p:sp>
          <p:nvSpPr>
            <p:cNvPr id="6" name="Rounded Rectangle 8">
              <a:extLst>
                <a:ext uri="{FF2B5EF4-FFF2-40B4-BE49-F238E27FC236}">
                  <a16:creationId xmlns:a16="http://schemas.microsoft.com/office/drawing/2014/main" id="{AF4814B4-61BC-0F21-47CA-9C6C437E629C}"/>
                </a:ext>
              </a:extLst>
            </p:cNvPr>
            <p:cNvSpPr/>
            <p:nvPr/>
          </p:nvSpPr>
          <p:spPr>
            <a:xfrm>
              <a:off x="0" y="5"/>
              <a:ext cx="6705600" cy="155902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40D9BE21-DF21-1543-B932-A23871F8C48C}"/>
                </a:ext>
              </a:extLst>
            </p:cNvPr>
            <p:cNvSpPr/>
            <p:nvPr/>
          </p:nvSpPr>
          <p:spPr>
            <a:xfrm>
              <a:off x="76105" y="76110"/>
              <a:ext cx="6553390" cy="14068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>
                  <a:solidFill>
                    <a:schemeClr val="tx1"/>
                  </a:solidFill>
                </a:rPr>
                <a:t>“If you cannot measure it, </a:t>
              </a:r>
              <a:br>
                <a:rPr lang="en-US" sz="3200" kern="1200" dirty="0">
                  <a:solidFill>
                    <a:schemeClr val="tx1"/>
                  </a:solidFill>
                </a:rPr>
              </a:br>
              <a:r>
                <a:rPr lang="en-US" sz="3200" kern="1200" dirty="0">
                  <a:solidFill>
                    <a:schemeClr val="tx1"/>
                  </a:solidFill>
                </a:rPr>
                <a:t>      you cannot improve it.”  </a:t>
              </a:r>
              <a:br>
                <a:rPr lang="en-US" sz="1800" kern="1200" dirty="0">
                  <a:solidFill>
                    <a:schemeClr val="tx1"/>
                  </a:solidFill>
                </a:rPr>
              </a:br>
              <a:r>
                <a:rPr lang="en-US" sz="1800" kern="1200" dirty="0">
                  <a:solidFill>
                    <a:schemeClr val="tx1"/>
                  </a:solidFill>
                </a:rPr>
                <a:t>	- Lord Kelvin (William Thomson) –</a:t>
              </a:r>
              <a:endParaRPr lang="en-US" sz="4500" kern="12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3A09C64-D798-D3C1-C8D9-857AFB3BA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715" y="4626427"/>
                <a:ext cx="2385560" cy="6858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Lord William Thomson Kelvin</a:t>
                </a:r>
              </a:p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(1824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/>
                      </a:rPr>
                      <m:t>∼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1907)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3A09C64-D798-D3C1-C8D9-857AFB3BA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15" y="4626427"/>
                <a:ext cx="2385560" cy="685800"/>
              </a:xfrm>
              <a:prstGeom prst="rect">
                <a:avLst/>
              </a:prstGeom>
              <a:blipFill>
                <a:blip r:embed="rId4"/>
                <a:stretch>
                  <a:fillRect t="-3571" b="-8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2924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A8D099-1BDB-C715-67B7-E8D13CF29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The Need for DevOps, managing game server</a:t>
            </a:r>
            <a:endParaRPr lang="ko-KR" alt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2CEAE3-4B59-C7C7-619B-DD24B4D09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DevOps: A term combining software development and operations, it is a development and operations approach that aims to increase the speed and quality of software development through collaboration and automation between software development and IT operations teams.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Need for DevOps: Need for experts specializing in automation tools and scale-out management</a:t>
            </a:r>
          </a:p>
          <a:p>
            <a:pPr lvl="1"/>
            <a:r>
              <a:rPr lang="en-US" altLang="ko-KR" sz="1800" dirty="0"/>
              <a:t>New job group: DevOps experts who manage development and operations in an integrated manner</a:t>
            </a:r>
          </a:p>
          <a:p>
            <a:pPr lvl="1"/>
            <a:r>
              <a:rPr lang="en-US" altLang="ko-KR" sz="1800" dirty="0"/>
              <a:t>DevOps is responsible for efficient system operation, automation construction, and scale-out support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With the development of scale-out and automation tools, specialized jobs such as DevOps have become essential, and knowledge of automation tools has become the core of modern IT infrastructure operation, including game servers.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54443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1EE4C0-1893-3179-C2DF-7D506EE44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200" dirty="0"/>
              <a:t>The Importance of Management in Multi-Process Servers</a:t>
            </a:r>
            <a:endParaRPr lang="ko-KR" altLang="en-US" sz="42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A745A-E49A-8EEC-8EDA-7978BE7A5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altLang="ko-KR" sz="2200" b="1" dirty="0"/>
              <a:t>Monitoring and Recovery</a:t>
            </a:r>
          </a:p>
          <a:p>
            <a:pPr lvl="1"/>
            <a:r>
              <a:rPr lang="en-US" altLang="ko-KR" sz="1800" dirty="0"/>
              <a:t>Essential elements for stable operation in complex environments</a:t>
            </a:r>
          </a:p>
          <a:p>
            <a:pPr lvl="2"/>
            <a:r>
              <a:rPr lang="en-US" altLang="ko-KR" sz="1400" dirty="0"/>
              <a:t>Monitoring: Real-time server status check to enable immediate response when a problem occurs</a:t>
            </a:r>
          </a:p>
          <a:p>
            <a:pPr lvl="2"/>
            <a:r>
              <a:rPr lang="en-US" altLang="ko-KR" sz="1400" dirty="0"/>
              <a:t>Recovery procedure: Automated recovery and connection of alternative processes in problem situations</a:t>
            </a:r>
          </a:p>
          <a:p>
            <a:r>
              <a:rPr lang="en-US" altLang="ko-KR" sz="2200" b="1" dirty="0"/>
              <a:t>The role of DevOps</a:t>
            </a:r>
          </a:p>
          <a:p>
            <a:pPr lvl="1"/>
            <a:r>
              <a:rPr lang="en-US" altLang="ko-KR" sz="1800" dirty="0"/>
              <a:t>Specializing in the deployment, management, monitoring, and recovery of multi-process servers</a:t>
            </a:r>
          </a:p>
          <a:p>
            <a:pPr lvl="1"/>
            <a:r>
              <a:rPr lang="en-US" altLang="ko-KR" sz="1800" dirty="0"/>
              <a:t>Contributes to efficient server operation and service continuity</a:t>
            </a:r>
          </a:p>
          <a:p>
            <a:pPr marL="0" indent="0">
              <a:buNone/>
            </a:pPr>
            <a:endParaRPr lang="en-US" altLang="ko-KR" sz="2200" b="1" dirty="0"/>
          </a:p>
          <a:p>
            <a:pPr marL="0" indent="0">
              <a:buNone/>
            </a:pPr>
            <a:r>
              <a:rPr lang="en-US" altLang="ko-KR" sz="2200" b="1" dirty="0"/>
              <a:t>∴ Systematic management and the role of DevOps are essential for stable operation of multi-process servers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0345414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다양한 색상의 실타래">
            <a:extLst>
              <a:ext uri="{FF2B5EF4-FFF2-40B4-BE49-F238E27FC236}">
                <a16:creationId xmlns:a16="http://schemas.microsoft.com/office/drawing/2014/main" id="{612A6875-3F18-3317-A33D-28E7E796F5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5537" b="101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D7C9E1-0805-0D23-6479-FB2539FD6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Multi-threaded server architecture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34521F-07DE-0404-6D74-11F0E6E85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Single vs. Multi-threaded Choice</a:t>
            </a:r>
          </a:p>
          <a:p>
            <a:pPr lvl="1"/>
            <a:r>
              <a:rPr lang="en-US" altLang="ko-KR" dirty="0"/>
              <a:t>Need for multi-threading in single process:</a:t>
            </a:r>
          </a:p>
          <a:p>
            <a:pPr lvl="2"/>
            <a:r>
              <a:rPr lang="en-US" altLang="ko-KR" dirty="0"/>
              <a:t>Since the clock speed of modern servers is not high enough, utilizing multi-threading is essential even in single process</a:t>
            </a:r>
          </a:p>
          <a:p>
            <a:pPr lvl="1"/>
            <a:r>
              <a:rPr lang="en-US" altLang="ko-KR" dirty="0"/>
              <a:t>Combination of multi-process and multi-threading:</a:t>
            </a:r>
          </a:p>
          <a:p>
            <a:pPr lvl="2"/>
            <a:r>
              <a:rPr lang="en-US" altLang="ko-KR" dirty="0"/>
              <a:t>Even in a multi-process environment, each process can be configured as multi-threaded</a:t>
            </a:r>
          </a:p>
          <a:p>
            <a:pPr lvl="2"/>
            <a:r>
              <a:rPr lang="en-US" altLang="ko-KR" dirty="0"/>
              <a:t>System performance and stability vary depending on how processes and threads are configured.</a:t>
            </a:r>
          </a:p>
        </p:txBody>
      </p:sp>
    </p:spTree>
    <p:extLst>
      <p:ext uri="{BB962C8B-B14F-4D97-AF65-F5344CB8AC3E}">
        <p14:creationId xmlns:p14="http://schemas.microsoft.com/office/powerpoint/2010/main" val="22158108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Rectangle 27654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57" name="Rectangle 27656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659" name="Group 27658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7660" name="Oval 27659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61" name="Oval 27660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62" name="Oval 27661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63" name="Oval 27662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664" name="Oval 27663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65" name="Oval 27664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667" name="Rectangle 27666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669" name="Group 27668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7670" name="Straight Connector 27669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71" name="Straight Connector 27670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72" name="Straight Connector 27671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73" name="Straight Connector 27672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650" name="Picture 2" descr="Eof: Over 55 Royalty-Free Licensable Stock Illustrations &amp; Drawings |  Shutterstock">
            <a:extLst>
              <a:ext uri="{FF2B5EF4-FFF2-40B4-BE49-F238E27FC236}">
                <a16:creationId xmlns:a16="http://schemas.microsoft.com/office/drawing/2014/main" id="{F212CEBB-FF9C-6C0E-8261-30D5444854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6590" y="317578"/>
            <a:ext cx="10851111" cy="35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675" name="Group 27674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27676" name="Straight Connector 27675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77" name="Straight Connector 27676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78" name="Straight Connector 27677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79" name="Straight Connector 27678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81" name="Rectangle 2768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683" name="Group 2768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7684" name="Straight Connector 2768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85" name="Straight Connector 2768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86" name="Straight Connector 2768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87" name="Straight Connector 2768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21FD52C-833F-F5EC-7242-84D3C3D8C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en-US" altLang="ko-KR" sz="4800">
                <a:solidFill>
                  <a:schemeClr val="bg1"/>
                </a:solidFill>
              </a:rPr>
              <a:t>EoF</a:t>
            </a:r>
            <a:endParaRPr lang="ko-KR" altLang="en-US" sz="480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616DDB-8B06-4966-0FC1-4DF5F99F5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018143"/>
            <a:ext cx="5674105" cy="2129599"/>
          </a:xfrm>
          <a:noFill/>
        </p:spPr>
        <p:txBody>
          <a:bodyPr anchor="t">
            <a:normAutofit/>
          </a:bodyPr>
          <a:lstStyle/>
          <a:p>
            <a:endParaRPr lang="ko-KR" alt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4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5" name="Rectangle 2054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Rectangle 2056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team Workshop::Doom 3 SNPCs">
            <a:extLst>
              <a:ext uri="{FF2B5EF4-FFF2-40B4-BE49-F238E27FC236}">
                <a16:creationId xmlns:a16="http://schemas.microsoft.com/office/drawing/2014/main" id="{F13AA389-2FF8-E4AA-5DD5-F4AFC5580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975" y="182880"/>
            <a:ext cx="11823637" cy="6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B02F11-0F02-0647-8F09-2FB93DA74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10165218" cy="2806506"/>
          </a:xfrm>
        </p:spPr>
        <p:txBody>
          <a:bodyPr anchor="b">
            <a:normAutofit/>
          </a:bodyPr>
          <a:lstStyle/>
          <a:p>
            <a:r>
              <a:rPr lang="en-US" altLang="ko-KR" sz="4000">
                <a:solidFill>
                  <a:srgbClr val="FFFFFF"/>
                </a:solidFill>
              </a:rPr>
              <a:t>MMORPG Server Workload: Actor-level Work Processing</a:t>
            </a:r>
            <a:endParaRPr lang="ko-KR" altLang="en-US" sz="40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F93C9-EC2D-3B45-F798-521E51051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300"/>
            <a:ext cx="10165218" cy="2588458"/>
          </a:xfrm>
        </p:spPr>
        <p:txBody>
          <a:bodyPr>
            <a:normAutofit/>
          </a:bodyPr>
          <a:lstStyle/>
          <a:p>
            <a:r>
              <a:rPr lang="en-US" altLang="ko-KR" sz="1700">
                <a:solidFill>
                  <a:srgbClr val="FFFFFF"/>
                </a:solidFill>
              </a:rPr>
              <a:t>Workload Criteria: Actor Unit</a:t>
            </a:r>
          </a:p>
          <a:p>
            <a:r>
              <a:rPr lang="en-US" altLang="ko-KR" sz="1700">
                <a:solidFill>
                  <a:srgbClr val="FFFFFF"/>
                </a:solidFill>
              </a:rPr>
              <a:t>Actor: All entities that move or interact within the game</a:t>
            </a:r>
          </a:p>
          <a:p>
            <a:pPr lvl="1"/>
            <a:r>
              <a:rPr lang="en-US" altLang="ko-KR" sz="1700">
                <a:solidFill>
                  <a:srgbClr val="FFFFFF"/>
                </a:solidFill>
              </a:rPr>
              <a:t>Player Character </a:t>
            </a:r>
            <a:r>
              <a:rPr lang="en-US" altLang="ko-KR" sz="1700" baseline="30000">
                <a:solidFill>
                  <a:srgbClr val="FFFFFF"/>
                </a:solidFill>
              </a:rPr>
              <a:t>PC</a:t>
            </a:r>
            <a:r>
              <a:rPr lang="en-US" altLang="ko-KR" sz="1700">
                <a:solidFill>
                  <a:srgbClr val="FFFFFF"/>
                </a:solidFill>
              </a:rPr>
              <a:t>: Performs various interactions such as movement and combat</a:t>
            </a:r>
          </a:p>
          <a:p>
            <a:pPr lvl="1"/>
            <a:r>
              <a:rPr lang="en-US" altLang="ko-KR" sz="1700">
                <a:solidFill>
                  <a:srgbClr val="FFFFFF"/>
                </a:solidFill>
              </a:rPr>
              <a:t>NPC </a:t>
            </a:r>
            <a:r>
              <a:rPr lang="en-US" altLang="ko-KR" sz="1700" baseline="30000">
                <a:solidFill>
                  <a:srgbClr val="FFFFFF"/>
                </a:solidFill>
              </a:rPr>
              <a:t>Non-Playable Character</a:t>
            </a:r>
            <a:r>
              <a:rPr lang="en-US" altLang="ko-KR" sz="1700">
                <a:solidFill>
                  <a:srgbClr val="FFFFFF"/>
                </a:solidFill>
              </a:rPr>
              <a:t>: Includes monsters, handles conversation, movement, combat, etc. based on AI</a:t>
            </a:r>
          </a:p>
          <a:p>
            <a:pPr lvl="1"/>
            <a:r>
              <a:rPr lang="en-US" altLang="ko-KR" sz="1700">
                <a:solidFill>
                  <a:srgbClr val="FFFFFF"/>
                </a:solidFill>
              </a:rPr>
              <a:t>Etc.</a:t>
            </a:r>
          </a:p>
          <a:p>
            <a:r>
              <a:rPr lang="en-US" altLang="ko-KR" sz="1700">
                <a:solidFill>
                  <a:srgbClr val="FFFFFF"/>
                </a:solidFill>
              </a:rPr>
              <a:t>Workload Increase Factor: The more actors there are, the more work the server has to manage</a:t>
            </a:r>
          </a:p>
        </p:txBody>
      </p:sp>
    </p:spTree>
    <p:extLst>
      <p:ext uri="{BB962C8B-B14F-4D97-AF65-F5344CB8AC3E}">
        <p14:creationId xmlns:p14="http://schemas.microsoft.com/office/powerpoint/2010/main" val="143383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4 Barracks Sunken Break Build - Liquipedia StarCraft Brood War Wiki">
            <a:extLst>
              <a:ext uri="{FF2B5EF4-FFF2-40B4-BE49-F238E27FC236}">
                <a16:creationId xmlns:a16="http://schemas.microsoft.com/office/drawing/2014/main" id="{4E586180-B290-1EC9-F607-11C8216D9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9" name="Rectangle 308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B02F11-0F02-0647-8F09-2FB93DA74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altLang="ko-KR" sz="4000"/>
              <a:t>The concept of Control Zone</a:t>
            </a:r>
            <a:endParaRPr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F93C9-EC2D-3B45-F798-521E51051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altLang="ko-KR" sz="1100"/>
              <a:t>Control Zone: Manages special effects that occur in a specific area.</a:t>
            </a:r>
          </a:p>
          <a:p>
            <a:pPr lvl="1"/>
            <a:r>
              <a:rPr lang="en-US" altLang="ko-KR" sz="1100"/>
              <a:t>Example: Elements such as Poison Pool can be set as control zones.</a:t>
            </a:r>
          </a:p>
          <a:p>
            <a:r>
              <a:rPr lang="en-US" altLang="ko-KR" sz="1100"/>
              <a:t>Function:</a:t>
            </a:r>
          </a:p>
          <a:p>
            <a:pPr lvl="1"/>
            <a:r>
              <a:rPr lang="en-US" altLang="ko-KR" sz="1100"/>
              <a:t>Apply Effect: When a player or NPC enters the control zone, a specific effect (e.g. poison damage) is applied.</a:t>
            </a:r>
          </a:p>
          <a:p>
            <a:pPr lvl="1"/>
            <a:r>
              <a:rPr lang="en-US" altLang="ko-KR" sz="1100"/>
              <a:t>Poison Pools apply continuous damage to actors within the area.</a:t>
            </a:r>
          </a:p>
          <a:p>
            <a:pPr lvl="2"/>
            <a:r>
              <a:rPr lang="en-US" altLang="ko-KR" sz="1100"/>
              <a:t>Damage Over Time (DOT): This refers to damage that is continuously received over a certain period of time by a specific skill or effect.</a:t>
            </a:r>
          </a:p>
          <a:p>
            <a:pPr lvl="1"/>
            <a:r>
              <a:rPr lang="en-US" altLang="ko-KR" sz="1100"/>
              <a:t>Real-time detection: Control zones check actors entering the area and automatically apply effects.</a:t>
            </a:r>
          </a:p>
        </p:txBody>
      </p:sp>
    </p:spTree>
    <p:extLst>
      <p:ext uri="{BB962C8B-B14F-4D97-AF65-F5344CB8AC3E}">
        <p14:creationId xmlns:p14="http://schemas.microsoft.com/office/powerpoint/2010/main" val="1343914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익스트림무비 - 웬만하면 극장에서 봐줘야 할 공성전">
            <a:extLst>
              <a:ext uri="{FF2B5EF4-FFF2-40B4-BE49-F238E27FC236}">
                <a16:creationId xmlns:a16="http://schemas.microsoft.com/office/drawing/2014/main" id="{5B0697DF-7E29-DAD5-CEC2-7D7A9583B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8067FB9-EAED-3E9E-9BB5-AA17CD88C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solidFill>
                  <a:srgbClr val="FFFFFF"/>
                </a:solidFill>
              </a:rPr>
              <a:t>Actor example: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en-US" altLang="ko-KR" b="1" dirty="0">
                <a:solidFill>
                  <a:schemeClr val="bg1"/>
                </a:solidFill>
              </a:rPr>
              <a:t>Siege Warfare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Terrain Features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040" name="Arc 103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D9817F-EA9B-B368-A557-48339F1EC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5808" y="591344"/>
            <a:ext cx="8247992" cy="5585619"/>
          </a:xfrm>
        </p:spPr>
        <p:txBody>
          <a:bodyPr anchor="ctr"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Definition:</a:t>
            </a:r>
            <a:r>
              <a:rPr lang="en-US" altLang="ko-KR" dirty="0">
                <a:solidFill>
                  <a:schemeClr val="bg1"/>
                </a:solidFill>
              </a:rPr>
              <a:t> A type of battle focused on capturing or defending specific areas like castles or fortresses.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Towers and Main Base:</a:t>
            </a:r>
            <a:r>
              <a:rPr lang="en-US" altLang="ko-KR" dirty="0">
                <a:solidFill>
                  <a:schemeClr val="bg1"/>
                </a:solidFill>
              </a:rPr>
              <a:t> Defend a designated area and automatically attack enemies within that area.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Example:</a:t>
            </a:r>
            <a:r>
              <a:rPr lang="en-US" altLang="ko-KR" dirty="0">
                <a:solidFill>
                  <a:schemeClr val="bg1"/>
                </a:solidFill>
              </a:rPr>
              <a:t> In the game </a:t>
            </a:r>
            <a:r>
              <a:rPr lang="en-US" altLang="ko-KR" i="1" dirty="0">
                <a:solidFill>
                  <a:schemeClr val="bg1"/>
                </a:solidFill>
              </a:rPr>
              <a:t>League of Legends (LOL)</a:t>
            </a:r>
            <a:r>
              <a:rPr lang="en-US" altLang="ko-KR" dirty="0">
                <a:solidFill>
                  <a:schemeClr val="bg1"/>
                </a:solidFill>
              </a:rPr>
              <a:t>, towers automatically attack enemies that enter a certain range.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If the main base is attacked and destroyed, it impacts the game outcome.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Other Elements:</a:t>
            </a:r>
            <a:r>
              <a:rPr lang="en-US" altLang="ko-KR" dirty="0">
                <a:solidFill>
                  <a:schemeClr val="bg1"/>
                </a:solidFill>
              </a:rPr>
              <a:t> In siege warfare, each tower or defensive mechanism is also an actor that the server needs to manage.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Handling Main Base Attacks and Destruction</a:t>
            </a:r>
            <a:endParaRPr lang="en-US" altLang="ko-KR" dirty="0">
              <a:solidFill>
                <a:schemeClr val="bg1"/>
              </a:solidFill>
            </a:endParaRPr>
          </a:p>
          <a:p>
            <a:pPr lvl="1"/>
            <a:r>
              <a:rPr lang="en-US" altLang="ko-KR" b="1" dirty="0">
                <a:solidFill>
                  <a:schemeClr val="bg1"/>
                </a:solidFill>
              </a:rPr>
              <a:t>Actors:</a:t>
            </a:r>
            <a:r>
              <a:rPr lang="en-US" altLang="ko-KR" dirty="0">
                <a:solidFill>
                  <a:schemeClr val="bg1"/>
                </a:solidFill>
              </a:rPr>
              <a:t> The main base and towers can be considered actors.</a:t>
            </a: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FFFF"/>
                </a:solidFill>
              </a:rPr>
              <a:t>Who is going to take care of all of this?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117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4599</Words>
  <Application>Microsoft Office PowerPoint</Application>
  <PresentationFormat>와이드스크린</PresentationFormat>
  <Paragraphs>505</Paragraphs>
  <Slides>63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8" baseType="lpstr">
      <vt:lpstr>맑은 고딕</vt:lpstr>
      <vt:lpstr>Arial</vt:lpstr>
      <vt:lpstr>Calibri</vt:lpstr>
      <vt:lpstr>Cambria Math</vt:lpstr>
      <vt:lpstr>Office 테마</vt:lpstr>
      <vt:lpstr>MMORPG Server Structures</vt:lpstr>
      <vt:lpstr>Contents</vt:lpstr>
      <vt:lpstr>I. Overview of MMORPG Server Requirements</vt:lpstr>
      <vt:lpstr>MMORPG Server Structure Overview: Requirements and Challenges</vt:lpstr>
      <vt:lpstr>Why Systematic Design of MMORPG Server Structure Is Necessary?</vt:lpstr>
      <vt:lpstr>PowerPoint 프레젠테이션</vt:lpstr>
      <vt:lpstr>MMORPG Server Workload: Actor-level Work Processing</vt:lpstr>
      <vt:lpstr>The concept of Control Zone</vt:lpstr>
      <vt:lpstr>Actor example: Siege Warfare Terrain Features</vt:lpstr>
      <vt:lpstr>Factors that increase specific server workload</vt:lpstr>
      <vt:lpstr>Role of MMORPG Server?</vt:lpstr>
      <vt:lpstr>Volume of packet and tick processing…</vt:lpstr>
      <vt:lpstr> So… MMORPG Server need multithread programming?!?</vt:lpstr>
      <vt:lpstr>To summarise by far …</vt:lpstr>
      <vt:lpstr>II. Types of typical MMORPG server structures</vt:lpstr>
      <vt:lpstr>1. Classic single threaded structure</vt:lpstr>
      <vt:lpstr>1. Single Threaded Model</vt:lpstr>
      <vt:lpstr>Pros &amp; cons</vt:lpstr>
      <vt:lpstr>2. Single thread + 𝛼 (dedicated thread)</vt:lpstr>
      <vt:lpstr>2. Single thread + dedicated thread</vt:lpstr>
      <vt:lpstr>Advantages and Limitations</vt:lpstr>
      <vt:lpstr>3. Simple Multi Thread Structure</vt:lpstr>
      <vt:lpstr>3. Simple Multi Thread Structure</vt:lpstr>
      <vt:lpstr>Major issues that occur in a multi-threaded environment without enough thought</vt:lpstr>
      <vt:lpstr>Advantages and Limitations</vt:lpstr>
      <vt:lpstr>III. The Core of Multi-Threaded Architecture: Compartmentalization Strategy</vt:lpstr>
      <vt:lpstr>Compartmentalization / Partitioning</vt:lpstr>
      <vt:lpstr>Compartmentalization strategy</vt:lpstr>
      <vt:lpstr>The effectiveness of compartmentalization strategies</vt:lpstr>
      <vt:lpstr>MMORPG Server Concurrency Structure:  Multi-Thread vs. Multi-Process</vt:lpstr>
      <vt:lpstr>Difference between multi-thread and multi-process</vt:lpstr>
      <vt:lpstr>Advantages and limitations of multi-process architecture</vt:lpstr>
      <vt:lpstr> The need and complexity of inter-process communication</vt:lpstr>
      <vt:lpstr>Independent continent-based multi-process application</vt:lpstr>
      <vt:lpstr>Once again…  benefits of a multi-process structure</vt:lpstr>
      <vt:lpstr>Restricting interactions in the boundary zone</vt:lpstr>
      <vt:lpstr>Boundary Interaction Problem Solving Strategies</vt:lpstr>
      <vt:lpstr>Multi-process configuration: Horizontal partitioning vs. vertical partitioning</vt:lpstr>
      <vt:lpstr>Channel-based sharding</vt:lpstr>
      <vt:lpstr>But… how about Seamless world?!?</vt:lpstr>
      <vt:lpstr>The Core of Multi-Threaded Structure: Compartmentalization Strategy</vt:lpstr>
      <vt:lpstr>IV. Scale Up / Scale Out</vt:lpstr>
      <vt:lpstr>Scale up</vt:lpstr>
      <vt:lpstr>Characteristics of  scale-up method</vt:lpstr>
      <vt:lpstr>Limitations of  scale-up approach</vt:lpstr>
      <vt:lpstr>Free Lunch is Over!</vt:lpstr>
      <vt:lpstr>Scale out</vt:lpstr>
      <vt:lpstr>Importance of Scale-Out Nowadays</vt:lpstr>
      <vt:lpstr>Economics of scale-out</vt:lpstr>
      <vt:lpstr>Combining the flexibility of virtual machines with the cost-effectiveness of scale-out</vt:lpstr>
      <vt:lpstr>Availability</vt:lpstr>
      <vt:lpstr>Single Point of Failure</vt:lpstr>
      <vt:lpstr>V. Transition to multi-process structure</vt:lpstr>
      <vt:lpstr>The practicality of multi-processing</vt:lpstr>
      <vt:lpstr>Single Process Tradeoffs</vt:lpstr>
      <vt:lpstr>The single-process advantage is back</vt:lpstr>
      <vt:lpstr>But… then again… if we like to support a large number of concurrent users, costs, availabilities…</vt:lpstr>
      <vt:lpstr>The shift to scale-out and the need for management automation</vt:lpstr>
      <vt:lpstr>Evolution of scale-out and automation tools</vt:lpstr>
      <vt:lpstr>The Need for DevOps, managing game server</vt:lpstr>
      <vt:lpstr>The Importance of Management in Multi-Process Servers</vt:lpstr>
      <vt:lpstr>Multi-threaded server architecture</vt:lpstr>
      <vt:lpstr>EoF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2024-11-11T18:29:01Z</dcterms:created>
  <dcterms:modified xsi:type="dcterms:W3CDTF">2024-11-11T18:29:10Z</dcterms:modified>
</cp:coreProperties>
</file>